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713" r:id="rId5"/>
    <p:sldMasterId id="2147483725" r:id="rId6"/>
  </p:sldMasterIdLst>
  <p:notesMasterIdLst>
    <p:notesMasterId r:id="rId48"/>
  </p:notesMasterIdLst>
  <p:handoutMasterIdLst>
    <p:handoutMasterId r:id="rId49"/>
  </p:handoutMasterIdLst>
  <p:sldIdLst>
    <p:sldId id="2275" r:id="rId7"/>
    <p:sldId id="633" r:id="rId8"/>
    <p:sldId id="270" r:id="rId9"/>
    <p:sldId id="2246" r:id="rId10"/>
    <p:sldId id="471" r:id="rId11"/>
    <p:sldId id="2433" r:id="rId12"/>
    <p:sldId id="2434" r:id="rId13"/>
    <p:sldId id="2228" r:id="rId14"/>
    <p:sldId id="2436" r:id="rId15"/>
    <p:sldId id="347" r:id="rId16"/>
    <p:sldId id="2442" r:id="rId17"/>
    <p:sldId id="639" r:id="rId18"/>
    <p:sldId id="2443" r:id="rId19"/>
    <p:sldId id="2440" r:id="rId20"/>
    <p:sldId id="2441" r:id="rId21"/>
    <p:sldId id="632" r:id="rId22"/>
    <p:sldId id="1991" r:id="rId23"/>
    <p:sldId id="2437" r:id="rId24"/>
    <p:sldId id="2435" r:id="rId25"/>
    <p:sldId id="1847" r:id="rId26"/>
    <p:sldId id="406" r:id="rId27"/>
    <p:sldId id="2438" r:id="rId28"/>
    <p:sldId id="1782" r:id="rId29"/>
    <p:sldId id="2274" r:id="rId30"/>
    <p:sldId id="2244" r:id="rId31"/>
    <p:sldId id="2407" r:id="rId32"/>
    <p:sldId id="2247" r:id="rId33"/>
    <p:sldId id="2248" r:id="rId34"/>
    <p:sldId id="2249" r:id="rId35"/>
    <p:sldId id="2251" r:id="rId36"/>
    <p:sldId id="2405" r:id="rId37"/>
    <p:sldId id="2403" r:id="rId38"/>
    <p:sldId id="2430" r:id="rId39"/>
    <p:sldId id="2445" r:id="rId40"/>
    <p:sldId id="2283" r:id="rId41"/>
    <p:sldId id="2401" r:id="rId42"/>
    <p:sldId id="2399" r:id="rId43"/>
    <p:sldId id="2278" r:id="rId44"/>
    <p:sldId id="2444" r:id="rId45"/>
    <p:sldId id="678" r:id="rId46"/>
    <p:sldId id="2429" r:id="rId4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83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0" autoAdjust="0"/>
    <p:restoredTop sz="95688"/>
  </p:normalViewPr>
  <p:slideViewPr>
    <p:cSldViewPr snapToGrid="0">
      <p:cViewPr varScale="1">
        <p:scale>
          <a:sx n="160" d="100"/>
          <a:sy n="160" d="100"/>
        </p:scale>
        <p:origin x="224" y="168"/>
      </p:cViewPr>
      <p:guideLst/>
    </p:cSldViewPr>
  </p:slideViewPr>
  <p:outlineViewPr>
    <p:cViewPr>
      <p:scale>
        <a:sx n="33" d="100"/>
        <a:sy n="33" d="100"/>
      </p:scale>
      <p:origin x="0" y="-32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496"/>
    </p:cViewPr>
  </p:sorterViewPr>
  <p:notesViewPr>
    <p:cSldViewPr snapToGrid="0" showGuides="1">
      <p:cViewPr varScale="1">
        <p:scale>
          <a:sx n="68" d="100"/>
          <a:sy n="68" d="100"/>
        </p:scale>
        <p:origin x="1779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aldwin\Library\Containers\com.apple.mail\Data\Library\Mail%20Downloads\Australian%20exports%20grap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4372088\Australian%20National%20University\GC-wide%20research%20-%20SciencePaper_Sept2019\Numbers\GC_paper_Numbers_20Oct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Sheet1!$E$1:$E$4</c:f>
              <c:strCache>
                <c:ptCount val="4"/>
                <c:pt idx="0">
                  <c:v>iron ore</c:v>
                </c:pt>
                <c:pt idx="1">
                  <c:v>coal</c:v>
                </c:pt>
                <c:pt idx="2">
                  <c:v>LNG</c:v>
                </c:pt>
                <c:pt idx="3">
                  <c:v>alumina</c:v>
                </c:pt>
              </c:strCache>
            </c:strRef>
          </c:cat>
          <c:val>
            <c:numRef>
              <c:f>Sheet1!$F$1:$F$4</c:f>
              <c:numCache>
                <c:formatCode>General</c:formatCode>
                <c:ptCount val="4"/>
                <c:pt idx="0">
                  <c:v>103</c:v>
                </c:pt>
                <c:pt idx="1">
                  <c:v>55</c:v>
                </c:pt>
                <c:pt idx="2">
                  <c:v>48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E3-794D-A0C3-C7D5F5BB6F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870720"/>
        <c:axId val="312010000"/>
      </c:barChart>
      <c:catAx>
        <c:axId val="30587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010000"/>
        <c:crosses val="autoZero"/>
        <c:auto val="1"/>
        <c:lblAlgn val="ctr"/>
        <c:lblOffset val="100"/>
        <c:noMultiLvlLbl val="0"/>
      </c:catAx>
      <c:valAx>
        <c:axId val="31201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70C0"/>
                    </a:solidFill>
                  </a:rPr>
                  <a:t>A$ billions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70C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870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alpha val="7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3C-A54D-9738-EF1B0ACCF122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>
                  <a:alpha val="20000"/>
                </a:srgbClr>
              </a:solidFill>
              <a:ln>
                <a:solidFill>
                  <a:srgbClr val="00206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3C-A54D-9738-EF1B0ACCF12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53C-A54D-9738-EF1B0ACCF122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  <a:lumOff val="25000"/>
                  <a:alpha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3C-A54D-9738-EF1B0ACCF122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53C-A54D-9738-EF1B0ACCF122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'Figure 1'!$A$2:$A$6</c:f>
              <c:strCache>
                <c:ptCount val="5"/>
                <c:pt idx="0">
                  <c:v>Thermal coal</c:v>
                </c:pt>
                <c:pt idx="1">
                  <c:v>LNG</c:v>
                </c:pt>
                <c:pt idx="2">
                  <c:v>Iron ore</c:v>
                </c:pt>
                <c:pt idx="3">
                  <c:v>Bauxite and alumina</c:v>
                </c:pt>
                <c:pt idx="4">
                  <c:v>Australia's domestic emissions (all sectors)</c:v>
                </c:pt>
              </c:strCache>
            </c:strRef>
          </c:cat>
          <c:val>
            <c:numRef>
              <c:f>'Figure 1'!$B$2:$B$6</c:f>
              <c:numCache>
                <c:formatCode>_-* #,##0_-;\-* #,##0_-;_-* "-"??_-;_-@_-</c:formatCode>
                <c:ptCount val="5"/>
                <c:pt idx="0">
                  <c:v>511.03483836155107</c:v>
                </c:pt>
                <c:pt idx="1">
                  <c:v>209.6834767467104</c:v>
                </c:pt>
                <c:pt idx="2">
                  <c:v>1032.8245199999999</c:v>
                </c:pt>
                <c:pt idx="3">
                  <c:v>214.90137213905822</c:v>
                </c:pt>
                <c:pt idx="4" formatCode="General">
                  <c:v>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3C-A54D-9738-EF1B0ACCF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overlap val="-40"/>
        <c:axId val="419961808"/>
        <c:axId val="419962200"/>
      </c:barChart>
      <c:catAx>
        <c:axId val="41996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962200"/>
        <c:crosses val="autoZero"/>
        <c:auto val="1"/>
        <c:lblAlgn val="ctr"/>
        <c:lblOffset val="100"/>
        <c:noMultiLvlLbl val="0"/>
      </c:catAx>
      <c:valAx>
        <c:axId val="4199622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100"/>
                  <a:t>Mt</a:t>
                </a:r>
                <a:r>
                  <a:rPr lang="en-AU" sz="1100" baseline="0"/>
                  <a:t> CO</a:t>
                </a:r>
                <a:r>
                  <a:rPr lang="en-AU" sz="1100" baseline="-25000"/>
                  <a:t>2</a:t>
                </a:r>
                <a:r>
                  <a:rPr lang="en-AU" sz="1100" baseline="0"/>
                  <a:t>-e</a:t>
                </a:r>
                <a:endParaRPr lang="en-AU" sz="11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96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C0A257-B081-4972-B0CF-1F39F8714D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948091-2DCD-4509-A944-5FC3CAA09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27F89-6F89-4D72-A243-A68B4122D611}" type="datetimeFigureOut">
              <a:rPr lang="en-AU" smtClean="0"/>
              <a:t>23/2/2024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56B26-2CBE-4E97-9F33-B336733FED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7CD2B-E28A-4D49-A0FA-D516F93D72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E5BEA-06EA-4996-A757-E0A11090F5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8613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51D79-A941-472A-B86F-4C1D5FA7235B}" type="datetimeFigureOut">
              <a:rPr lang="en-AU" smtClean="0"/>
              <a:t>23/2/2024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29E61-899D-4DEC-B2DA-C928176A27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600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9E61-899D-4DEC-B2DA-C928176A27CF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0049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18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2958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B6510D-FC08-44C0-8E4A-4479901894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6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6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94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9E61-899D-4DEC-B2DA-C928176A27CF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4337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2000"/>
            <a:ext cx="6502400" cy="36576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xfrm>
            <a:off x="676275" y="4522788"/>
            <a:ext cx="5403850" cy="4911725"/>
          </a:xfrm>
        </p:spPr>
        <p:txBody>
          <a:bodyPr/>
          <a:lstStyle/>
          <a:p>
            <a:pPr>
              <a:defRPr/>
            </a:pPr>
            <a:endParaRPr lang="en-GB" dirty="0">
              <a:latin typeface="+mn-lt"/>
              <a:ea typeface="+mn-ea"/>
              <a:cs typeface="+mn-cs"/>
            </a:endParaRPr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2785A52-9144-6649-A18C-0C94037D226C}" type="slidenum">
              <a:rPr lang="en-GB" sz="1200">
                <a:ea typeface="MS PGothic" charset="0"/>
                <a:cs typeface="MS PGothic" charset="0"/>
              </a:rPr>
              <a:pPr/>
              <a:t>33</a:t>
            </a:fld>
            <a:endParaRPr lang="en-GB" sz="12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77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2000"/>
            <a:ext cx="6502400" cy="36576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xfrm>
            <a:off x="676275" y="4522788"/>
            <a:ext cx="5403850" cy="4911725"/>
          </a:xfrm>
        </p:spPr>
        <p:txBody>
          <a:bodyPr/>
          <a:lstStyle/>
          <a:p>
            <a:pPr>
              <a:defRPr/>
            </a:pPr>
            <a:endParaRPr lang="en-GB" dirty="0">
              <a:latin typeface="+mn-lt"/>
              <a:ea typeface="+mn-ea"/>
              <a:cs typeface="+mn-cs"/>
            </a:endParaRPr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2785A52-9144-6649-A18C-0C94037D226C}" type="slidenum">
              <a:rPr lang="en-GB" sz="1200">
                <a:ea typeface="MS PGothic" charset="0"/>
                <a:cs typeface="MS PGothic" charset="0"/>
              </a:rPr>
              <a:pPr/>
              <a:t>34</a:t>
            </a:fld>
            <a:endParaRPr lang="en-GB" sz="12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08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391025" y="2187575"/>
            <a:ext cx="18673763" cy="10504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Times" pitchFamily="-109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96FA6-14CD-2A43-A4D1-53514D85B9A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31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391025" y="2187575"/>
            <a:ext cx="18673763" cy="10504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MtCO</a:t>
            </a:r>
            <a:r>
              <a:rPr lang="en-AU" sz="1200" kern="1200" baseline="-25000" dirty="0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2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e/y =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megatonnes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 of carbon dioxide equivalent per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96FA6-14CD-2A43-A4D1-53514D85B9A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37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391025" y="2187575"/>
            <a:ext cx="18673763" cy="10504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PJ = petajoules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Mt/y =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megatonnes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 per year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TWh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Times" pitchFamily="-109" charset="0"/>
                <a:ea typeface="MS PGothic" pitchFamily="34" charset="-128"/>
                <a:cs typeface="MS PGothic" pitchFamily="34" charset="-128"/>
              </a:rPr>
              <a:t>/y = terawatt hours per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96FA6-14CD-2A43-A4D1-53514D85B9A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5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D05FB-9E00-4E05-8A11-8AC6AA5F1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450" y="373063"/>
            <a:ext cx="6120000" cy="3960000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2835"/>
              </a:spcAft>
              <a:defRPr sz="6400" cap="all" baseline="0"/>
            </a:lvl1pPr>
            <a:lvl2pPr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D46DD6-3FEF-4E8E-852D-6AB87C9AE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400" y="0"/>
            <a:ext cx="17368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000" y="324000"/>
            <a:ext cx="5652000" cy="4176000"/>
          </a:xfrm>
        </p:spPr>
        <p:txBody>
          <a:bodyPr numCol="1" spcCol="180000">
            <a:noAutofit/>
          </a:bodyPr>
          <a:lstStyle>
            <a:lvl1pPr>
              <a:defRPr sz="1400">
                <a:solidFill>
                  <a:schemeClr val="accent1"/>
                </a:solidFill>
                <a:latin typeface="+mj-lt"/>
              </a:defRPr>
            </a:lvl1pPr>
            <a:lvl2pPr>
              <a:defRPr sz="1100"/>
            </a:lvl2pPr>
            <a:lvl3pPr marL="90000" indent="-90000">
              <a:defRPr sz="1100"/>
            </a:lvl3pPr>
            <a:lvl4pPr marL="180000" indent="-90000">
              <a:defRPr sz="1100"/>
            </a:lvl4pPr>
            <a:lvl5pPr marL="270000" indent="-90000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31932D-C811-4ADE-9CBC-C6F97F473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000" y="324000"/>
            <a:ext cx="2520000" cy="3006725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 sz="36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0727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000" y="324000"/>
            <a:ext cx="5652000" cy="4140000"/>
          </a:xfrm>
        </p:spPr>
        <p:txBody>
          <a:bodyPr numCol="2" spcCol="180000">
            <a:noAutofit/>
          </a:bodyPr>
          <a:lstStyle>
            <a:lvl1pPr>
              <a:defRPr sz="80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 marL="90000" indent="-90000">
              <a:defRPr sz="800"/>
            </a:lvl3pPr>
            <a:lvl4pPr marL="180000" indent="-90000">
              <a:defRPr sz="800"/>
            </a:lvl4pPr>
            <a:lvl5pPr marL="270000" indent="-90000">
              <a:defRPr sz="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87F0A-3EF9-46A9-A8FF-9715CF0929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2520000" cy="4140000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spcAft>
                <a:spcPts val="1200"/>
              </a:spcAft>
              <a:defRPr sz="1800">
                <a:solidFill>
                  <a:schemeClr val="tx1"/>
                </a:solidFill>
              </a:defRPr>
            </a:lvl2pPr>
            <a:lvl3pPr>
              <a:buNone/>
              <a:defRPr/>
            </a:lvl3pPr>
            <a:lvl4pPr marL="179388" indent="-179388">
              <a:buFont typeface="Arial" panose="020B0604020202020204" pitchFamily="34" charset="0"/>
              <a:buChar char="•"/>
              <a:defRPr/>
            </a:lvl4pPr>
            <a:lvl5pPr marL="357188" indent="-179388">
              <a:buFont typeface="Times New Roman" panose="02020603050405020304" pitchFamily="18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4000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maller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000" y="324000"/>
            <a:ext cx="5652000" cy="4140000"/>
          </a:xfrm>
        </p:spPr>
        <p:txBody>
          <a:bodyPr numCol="2" spcCol="180000">
            <a:noAutofit/>
          </a:bodyPr>
          <a:lstStyle>
            <a:lvl1pPr>
              <a:defRPr sz="80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 marL="90000" indent="-90000">
              <a:defRPr sz="800"/>
            </a:lvl3pPr>
            <a:lvl4pPr marL="180000" indent="-90000">
              <a:defRPr sz="800"/>
            </a:lvl4pPr>
            <a:lvl5pPr marL="270000" indent="-90000">
              <a:defRPr sz="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87F0A-3EF9-46A9-A8FF-9715CF0929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2520000" cy="4140000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tx1"/>
                </a:solidFill>
              </a:defRPr>
            </a:lvl1pPr>
            <a:lvl2pPr>
              <a:spcAft>
                <a:spcPts val="1200"/>
              </a:spcAft>
              <a:defRPr sz="1800">
                <a:solidFill>
                  <a:schemeClr val="accent1"/>
                </a:solidFill>
              </a:defRPr>
            </a:lvl2pPr>
            <a:lvl3pPr>
              <a:buNone/>
              <a:defRPr sz="800"/>
            </a:lvl3pPr>
            <a:lvl4pPr marL="179388" indent="-179388">
              <a:buFont typeface="Arial" panose="020B0604020202020204" pitchFamily="34" charset="0"/>
              <a:buChar char="•"/>
              <a:defRPr sz="800"/>
            </a:lvl4pPr>
            <a:lvl5pPr marL="357188" indent="-179388">
              <a:buFont typeface="Times New Roman" panose="02020603050405020304" pitchFamily="18" charset="0"/>
              <a:buChar char="–"/>
              <a:defRPr sz="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970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117324-6B4D-4511-9A09-354F377011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8459788" cy="1512887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04076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0" y="1800000"/>
            <a:ext cx="3600000" cy="2700000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3145E-4A65-4D12-BF17-1E376D23E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3600000" cy="1512887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17CBD4-5DAE-4848-BC50-36416D91C4AD}"/>
              </a:ext>
            </a:extLst>
          </p:cNvPr>
          <p:cNvCxnSpPr/>
          <p:nvPr userDrawn="1"/>
        </p:nvCxnSpPr>
        <p:spPr>
          <a:xfrm>
            <a:off x="4572000" y="324000"/>
            <a:ext cx="0" cy="4104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2B441EC-09C6-4B4A-9603-C02952057B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6000" y="323850"/>
            <a:ext cx="3528000" cy="41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4D845E-CFE4-4388-98CF-2B7CD087A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2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2309347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150" y="1080000"/>
            <a:ext cx="3600000" cy="3347538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3145E-4A65-4D12-BF17-1E376D23E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0000" y="324000"/>
            <a:ext cx="3600000" cy="1512887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17CBD4-5DAE-4848-BC50-36416D91C4AD}"/>
              </a:ext>
            </a:extLst>
          </p:cNvPr>
          <p:cNvCxnSpPr/>
          <p:nvPr userDrawn="1"/>
        </p:nvCxnSpPr>
        <p:spPr>
          <a:xfrm>
            <a:off x="4572000" y="324000"/>
            <a:ext cx="0" cy="4104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2B441EC-09C6-4B4A-9603-C02952057B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4000" y="323850"/>
            <a:ext cx="3528000" cy="41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4D845E-CFE4-4388-98CF-2B7CD087A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0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300226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lar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2B441EC-09C6-4B4A-9603-C02952057B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32000" y="323850"/>
            <a:ext cx="5652000" cy="41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4D845E-CFE4-4388-98CF-2B7CD087A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52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6B4478A-1BDA-4472-A289-4B0C4E7959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2160000" cy="4140000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tx1"/>
                </a:solidFill>
              </a:defRPr>
            </a:lvl1pPr>
            <a:lvl2pPr>
              <a:spcAft>
                <a:spcPts val="1200"/>
              </a:spcAft>
              <a:defRPr sz="1800">
                <a:solidFill>
                  <a:schemeClr val="accent1"/>
                </a:solidFill>
              </a:defRPr>
            </a:lvl2pPr>
            <a:lvl3pPr>
              <a:buNone/>
              <a:defRPr sz="800"/>
            </a:lvl3pPr>
            <a:lvl4pPr marL="179388" indent="-179388">
              <a:buFont typeface="Arial" panose="020B0604020202020204" pitchFamily="34" charset="0"/>
              <a:buChar char="•"/>
              <a:defRPr sz="800"/>
            </a:lvl4pPr>
            <a:lvl5pPr marL="357188" indent="-179388">
              <a:buFont typeface="Times New Roman" panose="02020603050405020304" pitchFamily="18" charset="0"/>
              <a:buChar char="–"/>
              <a:defRPr sz="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8945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17E45197-8F27-48C7-B54F-6D8F7E295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3307DB3-CBE2-4A55-BE8E-C26CBADA0D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50" y="324000"/>
            <a:ext cx="8460000" cy="41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F005714D-B845-45B5-AB70-7040C72172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3011687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17E45197-8F27-48C7-B54F-6D8F7E295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3307DB3-CBE2-4A55-BE8E-C26CBADA0D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50" y="324000"/>
            <a:ext cx="4104000" cy="41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CD301A0-52A4-469E-ACAD-84A14A2181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6B417A0-A601-4DF8-833D-2F1065E5A8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80000" y="324000"/>
            <a:ext cx="4104000" cy="41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C8112A07-2578-4C64-9E60-0E0913ABA1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6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2248986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tagger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17E45197-8F27-48C7-B54F-6D8F7E295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3307DB3-CBE2-4A55-BE8E-C26CBADA0D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50" y="324000"/>
            <a:ext cx="3528000" cy="41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CD301A0-52A4-469E-ACAD-84A14A2181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6B417A0-A601-4DF8-833D-2F1065E5A8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0" y="324000"/>
            <a:ext cx="3528000" cy="23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C8112A07-2578-4C64-9E60-0E0913ABA1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8000" y="324000"/>
            <a:ext cx="108000" cy="2304000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5C4169D-51A2-418E-95CB-AE67319994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60000" y="2916000"/>
            <a:ext cx="2124000" cy="14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51BCC0A-46D4-42B0-987C-A33E38A571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23767" y="2916000"/>
            <a:ext cx="108000" cy="1476000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179250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D05FB-9E00-4E05-8A11-8AC6AA5F1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999" y="373063"/>
            <a:ext cx="7523999" cy="3274027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2835"/>
              </a:spcAft>
              <a:defRPr sz="6400" cap="all" baseline="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6A049C-4F69-43AF-8C8B-0B56DA46CD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1999" y="2196000"/>
            <a:ext cx="4248000" cy="2592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C2CD92-94A0-4183-91AF-1A31B8F162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6" y="0"/>
            <a:ext cx="17368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61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3145E-4A65-4D12-BF17-1E376D23E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2000" y="323999"/>
            <a:ext cx="3312000" cy="1980000"/>
          </a:xfrm>
        </p:spPr>
        <p:txBody>
          <a:bodyPr/>
          <a:lstStyle>
            <a:lvl1pPr>
              <a:lnSpc>
                <a:spcPct val="80000"/>
              </a:lnSpc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2B441EC-09C6-4B4A-9603-C02952057B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4000" y="323850"/>
            <a:ext cx="4104000" cy="410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4D845E-CFE4-4388-98CF-2B7CD087A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8C956-62EE-4375-80BD-F88AA733C3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2000" y="3024000"/>
            <a:ext cx="3311525" cy="1511214"/>
          </a:xfrm>
        </p:spPr>
        <p:txBody>
          <a:bodyPr/>
          <a:lstStyle>
            <a:lvl1pPr>
              <a:spcAft>
                <a:spcPts val="0"/>
              </a:spcAft>
              <a:defRPr sz="9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90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00450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3145E-4A65-4D12-BF17-1E376D23E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4000" y="323999"/>
            <a:ext cx="4770000" cy="2880000"/>
          </a:xfrm>
        </p:spPr>
        <p:txBody>
          <a:bodyPr/>
          <a:lstStyle>
            <a:lvl1pPr>
              <a:lnSpc>
                <a:spcPct val="80000"/>
              </a:lnSpc>
              <a:defRPr sz="28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8C956-62EE-4375-80BD-F88AA733C3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4000" y="3024000"/>
            <a:ext cx="3311525" cy="1511214"/>
          </a:xfrm>
        </p:spPr>
        <p:txBody>
          <a:bodyPr/>
          <a:lstStyle>
            <a:lvl1pPr>
              <a:spcAft>
                <a:spcPts val="0"/>
              </a:spcAft>
              <a:defRPr sz="9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90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CBDA75-3AB1-4C8B-B29D-537B8B1FA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0800"/>
            <a:ext cx="9144000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1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3145E-4A65-4D12-BF17-1E376D23E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323999"/>
            <a:ext cx="4770000" cy="2880000"/>
          </a:xfrm>
        </p:spPr>
        <p:txBody>
          <a:bodyPr/>
          <a:lstStyle>
            <a:lvl1pPr>
              <a:lnSpc>
                <a:spcPct val="80000"/>
              </a:lnSpc>
              <a:defRPr sz="28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8C956-62EE-4375-80BD-F88AA733C3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3024000"/>
            <a:ext cx="3311525" cy="1511214"/>
          </a:xfrm>
        </p:spPr>
        <p:txBody>
          <a:bodyPr/>
          <a:lstStyle>
            <a:lvl1pPr>
              <a:spcAft>
                <a:spcPts val="0"/>
              </a:spcAft>
              <a:defRPr sz="9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90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2373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260000"/>
            <a:ext cx="3960000" cy="324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4000" y="1260000"/>
            <a:ext cx="3960000" cy="324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CA85DCDF-C5A3-43A1-9E40-308CB7A5F96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CF810F9-EC51-4622-9468-3349A7AFA4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50" y="324001"/>
            <a:ext cx="8459788" cy="936000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16379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260872"/>
            <a:ext cx="3960000" cy="540000"/>
          </a:xfrm>
        </p:spPr>
        <p:txBody>
          <a:bodyPr anchor="ctr">
            <a:normAutofit/>
          </a:bodyPr>
          <a:lstStyle>
            <a:lvl1pPr marL="0" indent="0">
              <a:buNone/>
              <a:defRPr sz="14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1800000"/>
            <a:ext cx="3960000" cy="2700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4000" y="1260872"/>
            <a:ext cx="3960000" cy="540000"/>
          </a:xfrm>
        </p:spPr>
        <p:txBody>
          <a:bodyPr anchor="ctr">
            <a:normAutofit/>
          </a:bodyPr>
          <a:lstStyle>
            <a:lvl1pPr marL="0" indent="0">
              <a:buNone/>
              <a:defRPr sz="14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4000" y="1800000"/>
            <a:ext cx="3960000" cy="2700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14F034C-2451-4BE6-BB2F-13B71E82B30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8FFA563F-7AE3-402E-9587-9C3CED7B3A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50" y="324001"/>
            <a:ext cx="8459788" cy="936872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5956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Date Placeholder 10">
            <a:extLst>
              <a:ext uri="{FF2B5EF4-FFF2-40B4-BE49-F238E27FC236}">
                <a16:creationId xmlns:a16="http://schemas.microsoft.com/office/drawing/2014/main" id="{8CE9A8DC-B386-48E5-A2B7-FF03052B93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515565A-8448-45B8-888E-3D8DE57354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8459788" cy="1512887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66851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17E45197-8F27-48C7-B54F-6D8F7E295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9702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D05FB-9E00-4E05-8A11-8AC6AA5F1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1999" y="373063"/>
            <a:ext cx="5612607" cy="1702730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2835"/>
              </a:spcAft>
              <a:defRPr sz="6400" cap="all" baseline="0">
                <a:solidFill>
                  <a:schemeClr val="tx1"/>
                </a:solidFill>
              </a:defRPr>
            </a:lvl1pPr>
            <a:lvl2pPr>
              <a:lnSpc>
                <a:spcPct val="80000"/>
              </a:lnSpc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B2C6D-31F3-4B5D-8AEA-D378B3F6B1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2138" y="1260000"/>
            <a:ext cx="5611812" cy="2921000"/>
          </a:xfrm>
        </p:spPr>
        <p:txBody>
          <a:bodyPr/>
          <a:lstStyle>
            <a:lvl1pPr>
              <a:spcAft>
                <a:spcPts val="2835"/>
              </a:spcAft>
              <a:defRPr sz="1800"/>
            </a:lvl1pPr>
            <a:lvl2pPr>
              <a:spcAft>
                <a:spcPts val="0"/>
              </a:spcAft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E533D-B90B-4984-80AF-6A213C6C3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6" y="0"/>
            <a:ext cx="17368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0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47600"/>
            <a:ext cx="9144000" cy="299700"/>
          </a:xfrm>
        </p:spPr>
        <p:txBody>
          <a:bodyPr lIns="108000" rIns="10800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lang="en-GB" sz="1500" b="1" kern="1200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0" y="4344301"/>
            <a:ext cx="9144000" cy="546355"/>
          </a:xfrm>
        </p:spPr>
        <p:txBody>
          <a:bodyPr lIns="108000" rIns="10800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lang="en-GB" sz="1500" b="1" i="1" kern="1200" dirty="0" smtClean="0">
                <a:solidFill>
                  <a:srgbClr val="C00000"/>
                </a:solidFill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54710" y="1489473"/>
            <a:ext cx="8834582" cy="268074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22544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95288" y="4893469"/>
            <a:ext cx="5040312" cy="147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ANU Grand Challenge:  Zero-Carbon Energy for the Asia-Pacific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01014" y="4893469"/>
            <a:ext cx="585787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B784721-0B13-884D-88B2-833A6DD8A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88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0" y="324000"/>
            <a:ext cx="6300000" cy="2139553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6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5014A4F5-33BC-4C41-B1AC-8B957B76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DF42F-AFE2-4EF3-B14F-54A469AB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000"/>
            <a:ext cx="1830621" cy="1808163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6400">
                <a:solidFill>
                  <a:schemeClr val="accent1"/>
                </a:solidFill>
              </a:defRPr>
            </a:lvl1pPr>
            <a:lvl2pPr>
              <a:defRPr sz="6400">
                <a:solidFill>
                  <a:schemeClr val="accent1"/>
                </a:solidFill>
              </a:defRPr>
            </a:lvl2pPr>
            <a:lvl3pPr>
              <a:defRPr sz="6400">
                <a:solidFill>
                  <a:schemeClr val="accent1"/>
                </a:solidFill>
              </a:defRPr>
            </a:lvl3pPr>
            <a:lvl4pPr>
              <a:defRPr sz="6400">
                <a:solidFill>
                  <a:schemeClr val="accent1"/>
                </a:solidFill>
              </a:defRPr>
            </a:lvl4pPr>
            <a:lvl5pPr>
              <a:defRPr sz="6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81890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95288" y="4893469"/>
            <a:ext cx="5040312" cy="147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ANU Grand Challenge:  Zero-Carbon Energy for the Asia-Pacific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01014" y="4893469"/>
            <a:ext cx="585787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B784721-0B13-884D-88B2-833A6DD8A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20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95288" y="4893469"/>
            <a:ext cx="5040312" cy="147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ANU Grand Challenge:  Zero-Carbon Energy for the Asia-Pacific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01014" y="4893469"/>
            <a:ext cx="585787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B784721-0B13-884D-88B2-833A6DD8A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17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95288" y="4893469"/>
            <a:ext cx="5040312" cy="147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ANU Grand Challenge:  Zero-Carbon Energy for the Asia-Pacific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01014" y="4893469"/>
            <a:ext cx="585787" cy="161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B784721-0B13-884D-88B2-833A6DD8A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33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724525" y="4948237"/>
            <a:ext cx="2133600" cy="14763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5288" y="4948237"/>
            <a:ext cx="5040312" cy="14763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>
                <a:solidFill>
                  <a:srgbClr val="000000"/>
                </a:solidFill>
              </a:rPr>
              <a:t>Footer text goes in here</a:t>
            </a:r>
          </a:p>
        </p:txBody>
      </p:sp>
    </p:spTree>
    <p:extLst>
      <p:ext uri="{BB962C8B-B14F-4D97-AF65-F5344CB8AC3E}">
        <p14:creationId xmlns:p14="http://schemas.microsoft.com/office/powerpoint/2010/main" val="3474627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833" indent="0" algn="ctr">
              <a:buNone/>
              <a:defRPr/>
            </a:lvl2pPr>
            <a:lvl3pPr marL="685669" indent="0" algn="ctr">
              <a:buNone/>
              <a:defRPr/>
            </a:lvl3pPr>
            <a:lvl4pPr marL="1028501" indent="0" algn="ctr">
              <a:buNone/>
              <a:defRPr/>
            </a:lvl4pPr>
            <a:lvl5pPr marL="1371337" indent="0" algn="ctr">
              <a:buNone/>
              <a:defRPr/>
            </a:lvl5pPr>
            <a:lvl6pPr marL="1714174" indent="0" algn="ctr">
              <a:buNone/>
              <a:defRPr/>
            </a:lvl6pPr>
            <a:lvl7pPr marL="2057006" indent="0" algn="ctr">
              <a:buNone/>
              <a:defRPr/>
            </a:lvl7pPr>
            <a:lvl8pPr marL="2399839" indent="0" algn="ctr">
              <a:buNone/>
              <a:defRPr/>
            </a:lvl8pPr>
            <a:lvl9pPr marL="27426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C344D-2C2C-441E-8DCC-03F09AD7A1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92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EFFF3-61AE-4BE5-BD3A-B528B770A6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484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33" indent="0">
              <a:buNone/>
              <a:defRPr sz="1350"/>
            </a:lvl2pPr>
            <a:lvl3pPr marL="685669" indent="0">
              <a:buNone/>
              <a:defRPr sz="1200"/>
            </a:lvl3pPr>
            <a:lvl4pPr marL="1028501" indent="0">
              <a:buNone/>
              <a:defRPr sz="1050"/>
            </a:lvl4pPr>
            <a:lvl5pPr marL="1371337" indent="0">
              <a:buNone/>
              <a:defRPr sz="1050"/>
            </a:lvl5pPr>
            <a:lvl6pPr marL="1714174" indent="0">
              <a:buNone/>
              <a:defRPr sz="1050"/>
            </a:lvl6pPr>
            <a:lvl7pPr marL="2057006" indent="0">
              <a:buNone/>
              <a:defRPr sz="1050"/>
            </a:lvl7pPr>
            <a:lvl8pPr marL="2399839" indent="0">
              <a:buNone/>
              <a:defRPr sz="1050"/>
            </a:lvl8pPr>
            <a:lvl9pPr marL="274267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BC733-FDB0-4B7B-B044-4D6B22E0FA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67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71553"/>
            <a:ext cx="4038600" cy="36230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71553"/>
            <a:ext cx="4038600" cy="36230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7BF0B-5D89-4841-BF02-2ECC1681BF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7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3" indent="0">
              <a:buNone/>
              <a:defRPr sz="1500" b="1"/>
            </a:lvl2pPr>
            <a:lvl3pPr marL="685669" indent="0">
              <a:buNone/>
              <a:defRPr sz="1350" b="1"/>
            </a:lvl3pPr>
            <a:lvl4pPr marL="1028501" indent="0">
              <a:buNone/>
              <a:defRPr sz="1200" b="1"/>
            </a:lvl4pPr>
            <a:lvl5pPr marL="1371337" indent="0">
              <a:buNone/>
              <a:defRPr sz="1200" b="1"/>
            </a:lvl5pPr>
            <a:lvl6pPr marL="1714174" indent="0">
              <a:buNone/>
              <a:defRPr sz="1200" b="1"/>
            </a:lvl6pPr>
            <a:lvl7pPr marL="2057006" indent="0">
              <a:buNone/>
              <a:defRPr sz="1200" b="1"/>
            </a:lvl7pPr>
            <a:lvl8pPr marL="2399839" indent="0">
              <a:buNone/>
              <a:defRPr sz="1200" b="1"/>
            </a:lvl8pPr>
            <a:lvl9pPr marL="274267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3" indent="0">
              <a:buNone/>
              <a:defRPr sz="1500" b="1"/>
            </a:lvl2pPr>
            <a:lvl3pPr marL="685669" indent="0">
              <a:buNone/>
              <a:defRPr sz="1350" b="1"/>
            </a:lvl3pPr>
            <a:lvl4pPr marL="1028501" indent="0">
              <a:buNone/>
              <a:defRPr sz="1200" b="1"/>
            </a:lvl4pPr>
            <a:lvl5pPr marL="1371337" indent="0">
              <a:buNone/>
              <a:defRPr sz="1200" b="1"/>
            </a:lvl5pPr>
            <a:lvl6pPr marL="1714174" indent="0">
              <a:buNone/>
              <a:defRPr sz="1200" b="1"/>
            </a:lvl6pPr>
            <a:lvl7pPr marL="2057006" indent="0">
              <a:buNone/>
              <a:defRPr sz="1200" b="1"/>
            </a:lvl7pPr>
            <a:lvl8pPr marL="2399839" indent="0">
              <a:buNone/>
              <a:defRPr sz="1200" b="1"/>
            </a:lvl8pPr>
            <a:lvl9pPr marL="274267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2FC43-2E60-4D8B-93FF-BFDC5D599A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134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37049-0D37-4BC2-887D-02CDEE0A24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7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0" y="324000"/>
            <a:ext cx="6300000" cy="2139553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64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ANU Grand Challenge:  Zero-Carbon Energy for the Asia-Pacific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5014A4F5-33BC-4C41-B1AC-8B957B76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DF42F-AFE2-4EF3-B14F-54A469AB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000"/>
            <a:ext cx="1830621" cy="1808163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6400">
                <a:solidFill>
                  <a:schemeClr val="tx1"/>
                </a:solidFill>
              </a:defRPr>
            </a:lvl1pPr>
            <a:lvl2pPr>
              <a:defRPr sz="6400">
                <a:solidFill>
                  <a:schemeClr val="accent1"/>
                </a:solidFill>
              </a:defRPr>
            </a:lvl2pPr>
            <a:lvl3pPr>
              <a:defRPr sz="6400">
                <a:solidFill>
                  <a:schemeClr val="accent1"/>
                </a:solidFill>
              </a:defRPr>
            </a:lvl3pPr>
            <a:lvl4pPr>
              <a:defRPr sz="6400">
                <a:solidFill>
                  <a:schemeClr val="accent1"/>
                </a:solidFill>
              </a:defRPr>
            </a:lvl4pPr>
            <a:lvl5pPr>
              <a:defRPr sz="6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5412E3-4376-4E7F-8689-900603DB6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0800"/>
            <a:ext cx="9144000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202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2A4059-9E2E-415A-92C2-53E5E5149F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27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33" indent="0">
              <a:buNone/>
              <a:defRPr sz="900"/>
            </a:lvl2pPr>
            <a:lvl3pPr marL="685669" indent="0">
              <a:buNone/>
              <a:defRPr sz="750"/>
            </a:lvl3pPr>
            <a:lvl4pPr marL="1028501" indent="0">
              <a:buNone/>
              <a:defRPr sz="675"/>
            </a:lvl4pPr>
            <a:lvl5pPr marL="1371337" indent="0">
              <a:buNone/>
              <a:defRPr sz="675"/>
            </a:lvl5pPr>
            <a:lvl6pPr marL="1714174" indent="0">
              <a:buNone/>
              <a:defRPr sz="675"/>
            </a:lvl6pPr>
            <a:lvl7pPr marL="2057006" indent="0">
              <a:buNone/>
              <a:defRPr sz="675"/>
            </a:lvl7pPr>
            <a:lvl8pPr marL="2399839" indent="0">
              <a:buNone/>
              <a:defRPr sz="675"/>
            </a:lvl8pPr>
            <a:lvl9pPr marL="274267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350B8-5150-4137-90E7-7B782CFE9C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98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33" indent="0">
              <a:buNone/>
              <a:defRPr sz="2100"/>
            </a:lvl2pPr>
            <a:lvl3pPr marL="685669" indent="0">
              <a:buNone/>
              <a:defRPr sz="1800"/>
            </a:lvl3pPr>
            <a:lvl4pPr marL="1028501" indent="0">
              <a:buNone/>
              <a:defRPr sz="1500"/>
            </a:lvl4pPr>
            <a:lvl5pPr marL="1371337" indent="0">
              <a:buNone/>
              <a:defRPr sz="1500"/>
            </a:lvl5pPr>
            <a:lvl6pPr marL="1714174" indent="0">
              <a:buNone/>
              <a:defRPr sz="1500"/>
            </a:lvl6pPr>
            <a:lvl7pPr marL="2057006" indent="0">
              <a:buNone/>
              <a:defRPr sz="1500"/>
            </a:lvl7pPr>
            <a:lvl8pPr marL="2399839" indent="0">
              <a:buNone/>
              <a:defRPr sz="1500"/>
            </a:lvl8pPr>
            <a:lvl9pPr marL="2742675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33" indent="0">
              <a:buNone/>
              <a:defRPr sz="900"/>
            </a:lvl2pPr>
            <a:lvl3pPr marL="685669" indent="0">
              <a:buNone/>
              <a:defRPr sz="750"/>
            </a:lvl3pPr>
            <a:lvl4pPr marL="1028501" indent="0">
              <a:buNone/>
              <a:defRPr sz="675"/>
            </a:lvl4pPr>
            <a:lvl5pPr marL="1371337" indent="0">
              <a:buNone/>
              <a:defRPr sz="675"/>
            </a:lvl5pPr>
            <a:lvl6pPr marL="1714174" indent="0">
              <a:buNone/>
              <a:defRPr sz="675"/>
            </a:lvl6pPr>
            <a:lvl7pPr marL="2057006" indent="0">
              <a:buNone/>
              <a:defRPr sz="675"/>
            </a:lvl7pPr>
            <a:lvl8pPr marL="2399839" indent="0">
              <a:buNone/>
              <a:defRPr sz="675"/>
            </a:lvl8pPr>
            <a:lvl9pPr marL="274267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3A80F-7F6E-4C6A-A95B-BD3634912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46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72DCB-83DC-4CC6-ABA8-68F8BB4E7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93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4CF83-5066-4E9B-9FD7-1485E561D5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046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0" y="324000"/>
            <a:ext cx="6300000" cy="2139553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6400" cap="all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DF42F-AFE2-4EF3-B14F-54A469AB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000"/>
            <a:ext cx="1830621" cy="1808163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6400">
                <a:solidFill>
                  <a:schemeClr val="accent1"/>
                </a:solidFill>
              </a:defRPr>
            </a:lvl1pPr>
            <a:lvl2pPr>
              <a:defRPr sz="6400">
                <a:solidFill>
                  <a:schemeClr val="accent1"/>
                </a:solidFill>
              </a:defRPr>
            </a:lvl2pPr>
            <a:lvl3pPr>
              <a:defRPr sz="6400">
                <a:solidFill>
                  <a:schemeClr val="accent1"/>
                </a:solidFill>
              </a:defRPr>
            </a:lvl3pPr>
            <a:lvl4pPr>
              <a:defRPr sz="6400">
                <a:solidFill>
                  <a:schemeClr val="accent1"/>
                </a:solidFill>
              </a:defRPr>
            </a:lvl4pPr>
            <a:lvl5pPr>
              <a:defRPr sz="6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2169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000" y="324000"/>
            <a:ext cx="5652000" cy="4176000"/>
          </a:xfrm>
        </p:spPr>
        <p:txBody>
          <a:bodyPr numCol="2" spcCol="180000">
            <a:noAutofit/>
          </a:bodyPr>
          <a:lstStyle>
            <a:lvl1pPr>
              <a:defRPr sz="100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 marL="90000" indent="-90000">
              <a:defRPr sz="800"/>
            </a:lvl3pPr>
            <a:lvl4pPr marL="180000" indent="-90000">
              <a:defRPr sz="800"/>
            </a:lvl4pPr>
            <a:lvl5pPr marL="270000" indent="-90000"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31932D-C811-4ADE-9CBC-C6F97F473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000" y="324000"/>
            <a:ext cx="2520000" cy="3006725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 sz="3600"/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4587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4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2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04B5D205-68DF-4552-807F-6199D8D74168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4151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314" y="1598161"/>
            <a:ext cx="7771374" cy="11021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344" y="2914650"/>
            <a:ext cx="6401313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284058" indent="0" algn="ctr">
              <a:buNone/>
              <a:defRPr/>
            </a:lvl2pPr>
            <a:lvl3pPr marL="568117" indent="0" algn="ctr">
              <a:buNone/>
              <a:defRPr/>
            </a:lvl3pPr>
            <a:lvl4pPr marL="852175" indent="0" algn="ctr">
              <a:buNone/>
              <a:defRPr/>
            </a:lvl4pPr>
            <a:lvl5pPr marL="1136234" indent="0" algn="ctr">
              <a:buNone/>
              <a:defRPr/>
            </a:lvl5pPr>
            <a:lvl6pPr marL="1420292" indent="0" algn="ctr">
              <a:buNone/>
              <a:defRPr/>
            </a:lvl6pPr>
            <a:lvl7pPr marL="1704350" indent="0" algn="ctr">
              <a:buNone/>
              <a:defRPr/>
            </a:lvl7pPr>
            <a:lvl8pPr marL="1988408" indent="0" algn="ctr">
              <a:buNone/>
              <a:defRPr/>
            </a:lvl8pPr>
            <a:lvl9pPr marL="22724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D66F3-91A4-4759-983B-22F7461F8CE1}" type="datetime1">
              <a:rPr lang="en-US">
                <a:solidFill>
                  <a:srgbClr val="000000"/>
                </a:solidFill>
              </a:rPr>
              <a:pPr>
                <a:defRPr/>
              </a:pPr>
              <a:t>2/23/24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6B96E-9BF3-4D28-8B00-3E0CFD53E4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41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C7E7A-3052-4BAD-82E6-244BA0F3BC08}" type="datetime1">
              <a:rPr lang="en-US">
                <a:solidFill>
                  <a:srgbClr val="000000"/>
                </a:solidFill>
              </a:rPr>
              <a:pPr>
                <a:defRPr/>
              </a:pPr>
              <a:t>2/23/24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69168-5379-4DB9-86DF-991B9F0F4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95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mage_Dark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0" y="324000"/>
            <a:ext cx="6300000" cy="2139553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64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5014A4F5-33BC-4C41-B1AC-8B957B76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DF42F-AFE2-4EF3-B14F-54A469AB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000"/>
            <a:ext cx="1830621" cy="1808163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6400">
                <a:solidFill>
                  <a:schemeClr val="tx1"/>
                </a:solidFill>
              </a:defRPr>
            </a:lvl1pPr>
            <a:lvl2pPr>
              <a:defRPr sz="6400">
                <a:solidFill>
                  <a:schemeClr val="accent1"/>
                </a:solidFill>
              </a:defRPr>
            </a:lvl2pPr>
            <a:lvl3pPr>
              <a:defRPr sz="6400">
                <a:solidFill>
                  <a:schemeClr val="accent1"/>
                </a:solidFill>
              </a:defRPr>
            </a:lvl3pPr>
            <a:lvl4pPr>
              <a:defRPr sz="6400">
                <a:solidFill>
                  <a:schemeClr val="accent1"/>
                </a:solidFill>
              </a:defRPr>
            </a:lvl4pPr>
            <a:lvl5pPr>
              <a:defRPr sz="6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8922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234" y="3305517"/>
            <a:ext cx="7772656" cy="1021556"/>
          </a:xfrm>
        </p:spPr>
        <p:txBody>
          <a:bodyPr anchor="t"/>
          <a:lstStyle>
            <a:lvl1pPr algn="l">
              <a:defRPr sz="2475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234" y="2179865"/>
            <a:ext cx="7772656" cy="1125651"/>
          </a:xfrm>
        </p:spPr>
        <p:txBody>
          <a:bodyPr anchor="b"/>
          <a:lstStyle>
            <a:lvl1pPr marL="0" indent="0">
              <a:buNone/>
              <a:defRPr sz="1275"/>
            </a:lvl1pPr>
            <a:lvl2pPr marL="284058" indent="0">
              <a:buNone/>
              <a:defRPr sz="1125"/>
            </a:lvl2pPr>
            <a:lvl3pPr marL="568117" indent="0">
              <a:buNone/>
              <a:defRPr sz="975"/>
            </a:lvl3pPr>
            <a:lvl4pPr marL="852175" indent="0">
              <a:buNone/>
              <a:defRPr sz="900"/>
            </a:lvl4pPr>
            <a:lvl5pPr marL="1136234" indent="0">
              <a:buNone/>
              <a:defRPr sz="900"/>
            </a:lvl5pPr>
            <a:lvl6pPr marL="1420292" indent="0">
              <a:buNone/>
              <a:defRPr sz="900"/>
            </a:lvl6pPr>
            <a:lvl7pPr marL="1704350" indent="0">
              <a:buNone/>
              <a:defRPr sz="900"/>
            </a:lvl7pPr>
            <a:lvl8pPr marL="1988408" indent="0">
              <a:buNone/>
              <a:defRPr sz="900"/>
            </a:lvl8pPr>
            <a:lvl9pPr marL="22724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FA6EA-6AAA-40F9-8C75-7C52354DA6C2}" type="datetime1">
              <a:rPr lang="en-US">
                <a:solidFill>
                  <a:srgbClr val="000000"/>
                </a:solidFill>
              </a:rPr>
              <a:pPr>
                <a:defRPr/>
              </a:pPr>
              <a:t>2/23/24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5E9F1-7D6B-47B7-8031-752D6B36D9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91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688" y="905217"/>
            <a:ext cx="4053737" cy="3888241"/>
          </a:xfrm>
        </p:spPr>
        <p:txBody>
          <a:bodyPr/>
          <a:lstStyle>
            <a:lvl1pPr>
              <a:defRPr sz="1725"/>
            </a:lvl1pPr>
            <a:lvl2pPr>
              <a:defRPr sz="1500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577" y="905217"/>
            <a:ext cx="4053737" cy="3888241"/>
          </a:xfrm>
        </p:spPr>
        <p:txBody>
          <a:bodyPr/>
          <a:lstStyle>
            <a:lvl1pPr>
              <a:defRPr sz="1725"/>
            </a:lvl1pPr>
            <a:lvl2pPr>
              <a:defRPr sz="1500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AEFA4-F712-45FD-8E21-ABDEFF53B08D}" type="datetime1">
              <a:rPr lang="en-US">
                <a:solidFill>
                  <a:srgbClr val="000000"/>
                </a:solidFill>
              </a:rPr>
              <a:pPr>
                <a:defRPr/>
              </a:pPr>
              <a:t>2/23/24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0D4C0-BC98-4379-8522-D1B944E51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3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87" y="206148"/>
            <a:ext cx="8230626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688" y="1151165"/>
            <a:ext cx="4040909" cy="47965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4058" indent="0">
              <a:buNone/>
              <a:defRPr sz="1275" b="1"/>
            </a:lvl2pPr>
            <a:lvl3pPr marL="568117" indent="0">
              <a:buNone/>
              <a:defRPr sz="1125" b="1"/>
            </a:lvl3pPr>
            <a:lvl4pPr marL="852175" indent="0">
              <a:buNone/>
              <a:defRPr sz="975" b="1"/>
            </a:lvl4pPr>
            <a:lvl5pPr marL="1136234" indent="0">
              <a:buNone/>
              <a:defRPr sz="975" b="1"/>
            </a:lvl5pPr>
            <a:lvl6pPr marL="1420292" indent="0">
              <a:buNone/>
              <a:defRPr sz="975" b="1"/>
            </a:lvl6pPr>
            <a:lvl7pPr marL="1704350" indent="0">
              <a:buNone/>
              <a:defRPr sz="975" b="1"/>
            </a:lvl7pPr>
            <a:lvl8pPr marL="1988408" indent="0">
              <a:buNone/>
              <a:defRPr sz="975" b="1"/>
            </a:lvl8pPr>
            <a:lvl9pPr marL="2272467" indent="0">
              <a:buNone/>
              <a:defRPr sz="9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688" y="1630816"/>
            <a:ext cx="4040909" cy="2963636"/>
          </a:xfrm>
        </p:spPr>
        <p:txBody>
          <a:bodyPr/>
          <a:lstStyle>
            <a:lvl1pPr>
              <a:defRPr sz="1500"/>
            </a:lvl1pPr>
            <a:lvl2pPr>
              <a:defRPr sz="1275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2" y="1151165"/>
            <a:ext cx="4042192" cy="47965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4058" indent="0">
              <a:buNone/>
              <a:defRPr sz="1275" b="1"/>
            </a:lvl2pPr>
            <a:lvl3pPr marL="568117" indent="0">
              <a:buNone/>
              <a:defRPr sz="1125" b="1"/>
            </a:lvl3pPr>
            <a:lvl4pPr marL="852175" indent="0">
              <a:buNone/>
              <a:defRPr sz="975" b="1"/>
            </a:lvl4pPr>
            <a:lvl5pPr marL="1136234" indent="0">
              <a:buNone/>
              <a:defRPr sz="975" b="1"/>
            </a:lvl5pPr>
            <a:lvl6pPr marL="1420292" indent="0">
              <a:buNone/>
              <a:defRPr sz="975" b="1"/>
            </a:lvl6pPr>
            <a:lvl7pPr marL="1704350" indent="0">
              <a:buNone/>
              <a:defRPr sz="975" b="1"/>
            </a:lvl7pPr>
            <a:lvl8pPr marL="1988408" indent="0">
              <a:buNone/>
              <a:defRPr sz="975" b="1"/>
            </a:lvl8pPr>
            <a:lvl9pPr marL="2272467" indent="0">
              <a:buNone/>
              <a:defRPr sz="9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2" y="1630816"/>
            <a:ext cx="4042192" cy="2963636"/>
          </a:xfrm>
        </p:spPr>
        <p:txBody>
          <a:bodyPr/>
          <a:lstStyle>
            <a:lvl1pPr>
              <a:defRPr sz="1500"/>
            </a:lvl1pPr>
            <a:lvl2pPr>
              <a:defRPr sz="1275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55BD9-50F1-47BB-B6DF-7FEA5CBE33A0}" type="datetime1">
              <a:rPr lang="en-US">
                <a:solidFill>
                  <a:srgbClr val="000000"/>
                </a:solidFill>
              </a:rPr>
              <a:pPr>
                <a:defRPr/>
              </a:pPr>
              <a:t>2/23/24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DF2D7-18B7-4302-B0FF-CEA5BBBE6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349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C88A4-1193-4EEF-89CC-536EC9C9130A}" type="datetime1">
              <a:rPr lang="en-US">
                <a:solidFill>
                  <a:srgbClr val="000000"/>
                </a:solidFill>
              </a:rPr>
              <a:pPr>
                <a:defRPr/>
              </a:pPr>
              <a:t>2/23/24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90991-29A9-42DF-A57D-CD1126293F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585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024FD-A933-405E-A02C-696A69136D02}" type="datetime1">
              <a:rPr lang="en-US">
                <a:solidFill>
                  <a:srgbClr val="000000"/>
                </a:solidFill>
              </a:rPr>
              <a:pPr>
                <a:defRPr/>
              </a:pPr>
              <a:t>2/23/24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6A893-59A8-4411-B258-284DE5EA41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37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88" y="205128"/>
            <a:ext cx="3008233" cy="871538"/>
          </a:xfrm>
        </p:spPr>
        <p:txBody>
          <a:bodyPr anchor="b"/>
          <a:lstStyle>
            <a:lvl1pPr algn="l">
              <a:defRPr sz="1275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44" y="205128"/>
            <a:ext cx="5112070" cy="4389324"/>
          </a:xfrm>
        </p:spPr>
        <p:txBody>
          <a:bodyPr/>
          <a:lstStyle>
            <a:lvl1pPr>
              <a:defRPr sz="2025"/>
            </a:lvl1pPr>
            <a:lvl2pPr>
              <a:defRPr sz="1725"/>
            </a:lvl2pPr>
            <a:lvl3pPr>
              <a:defRPr sz="1500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688" y="1076665"/>
            <a:ext cx="3008233" cy="3517787"/>
          </a:xfrm>
        </p:spPr>
        <p:txBody>
          <a:bodyPr/>
          <a:lstStyle>
            <a:lvl1pPr marL="0" indent="0">
              <a:buNone/>
              <a:defRPr sz="900"/>
            </a:lvl1pPr>
            <a:lvl2pPr marL="284058" indent="0">
              <a:buNone/>
              <a:defRPr sz="750"/>
            </a:lvl2pPr>
            <a:lvl3pPr marL="568117" indent="0">
              <a:buNone/>
              <a:defRPr sz="600"/>
            </a:lvl3pPr>
            <a:lvl4pPr marL="852175" indent="0">
              <a:buNone/>
              <a:defRPr sz="525"/>
            </a:lvl4pPr>
            <a:lvl5pPr marL="1136234" indent="0">
              <a:buNone/>
              <a:defRPr sz="525"/>
            </a:lvl5pPr>
            <a:lvl6pPr marL="1420292" indent="0">
              <a:buNone/>
              <a:defRPr sz="525"/>
            </a:lvl6pPr>
            <a:lvl7pPr marL="1704350" indent="0">
              <a:buNone/>
              <a:defRPr sz="525"/>
            </a:lvl7pPr>
            <a:lvl8pPr marL="1988408" indent="0">
              <a:buNone/>
              <a:defRPr sz="525"/>
            </a:lvl8pPr>
            <a:lvl9pPr marL="2272467" indent="0">
              <a:buNone/>
              <a:defRPr sz="5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67EAC-435F-413B-B861-324ED9DB0153}" type="datetime1">
              <a:rPr lang="en-US">
                <a:solidFill>
                  <a:srgbClr val="000000"/>
                </a:solidFill>
              </a:rPr>
              <a:pPr>
                <a:defRPr/>
              </a:pPr>
              <a:t>2/23/24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3C5DA-54AE-4BA4-9239-D9C25F09C6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02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3" y="3600450"/>
            <a:ext cx="5486656" cy="425564"/>
          </a:xfrm>
        </p:spPr>
        <p:txBody>
          <a:bodyPr anchor="b"/>
          <a:lstStyle>
            <a:lvl1pPr algn="l">
              <a:defRPr sz="1275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3" y="459241"/>
            <a:ext cx="5486656" cy="3086100"/>
          </a:xfrm>
        </p:spPr>
        <p:txBody>
          <a:bodyPr/>
          <a:lstStyle>
            <a:lvl1pPr marL="0" indent="0">
              <a:buNone/>
              <a:defRPr sz="2025"/>
            </a:lvl1pPr>
            <a:lvl2pPr marL="284058" indent="0">
              <a:buNone/>
              <a:defRPr sz="1725"/>
            </a:lvl2pPr>
            <a:lvl3pPr marL="568117" indent="0">
              <a:buNone/>
              <a:defRPr sz="1500"/>
            </a:lvl3pPr>
            <a:lvl4pPr marL="852175" indent="0">
              <a:buNone/>
              <a:defRPr sz="1275"/>
            </a:lvl4pPr>
            <a:lvl5pPr marL="1136234" indent="0">
              <a:buNone/>
              <a:defRPr sz="1275"/>
            </a:lvl5pPr>
            <a:lvl6pPr marL="1420292" indent="0">
              <a:buNone/>
              <a:defRPr sz="1275"/>
            </a:lvl6pPr>
            <a:lvl7pPr marL="1704350" indent="0">
              <a:buNone/>
              <a:defRPr sz="1275"/>
            </a:lvl7pPr>
            <a:lvl8pPr marL="1988408" indent="0">
              <a:buNone/>
              <a:defRPr sz="1275"/>
            </a:lvl8pPr>
            <a:lvl9pPr marL="2272467" indent="0">
              <a:buNone/>
              <a:defRPr sz="1275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3" y="4026013"/>
            <a:ext cx="5486656" cy="603137"/>
          </a:xfrm>
        </p:spPr>
        <p:txBody>
          <a:bodyPr/>
          <a:lstStyle>
            <a:lvl1pPr marL="0" indent="0">
              <a:buNone/>
              <a:defRPr sz="900"/>
            </a:lvl1pPr>
            <a:lvl2pPr marL="284058" indent="0">
              <a:buNone/>
              <a:defRPr sz="750"/>
            </a:lvl2pPr>
            <a:lvl3pPr marL="568117" indent="0">
              <a:buNone/>
              <a:defRPr sz="600"/>
            </a:lvl3pPr>
            <a:lvl4pPr marL="852175" indent="0">
              <a:buNone/>
              <a:defRPr sz="525"/>
            </a:lvl4pPr>
            <a:lvl5pPr marL="1136234" indent="0">
              <a:buNone/>
              <a:defRPr sz="525"/>
            </a:lvl5pPr>
            <a:lvl6pPr marL="1420292" indent="0">
              <a:buNone/>
              <a:defRPr sz="525"/>
            </a:lvl6pPr>
            <a:lvl7pPr marL="1704350" indent="0">
              <a:buNone/>
              <a:defRPr sz="525"/>
            </a:lvl7pPr>
            <a:lvl8pPr marL="1988408" indent="0">
              <a:buNone/>
              <a:defRPr sz="525"/>
            </a:lvl8pPr>
            <a:lvl9pPr marL="2272467" indent="0">
              <a:buNone/>
              <a:defRPr sz="5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0D30C-87F9-4ADF-AE2B-7D52E878FC2F}" type="datetime1">
              <a:rPr lang="en-US">
                <a:solidFill>
                  <a:srgbClr val="000000"/>
                </a:solidFill>
              </a:rPr>
              <a:pPr>
                <a:defRPr/>
              </a:pPr>
              <a:t>2/23/24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72C1E-7C73-4D04-A867-24F16A00A0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8919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A8CB6-742A-4FD6-A557-0ECC7911A46B}" type="datetime1">
              <a:rPr lang="en-US">
                <a:solidFill>
                  <a:srgbClr val="000000"/>
                </a:solidFill>
              </a:rPr>
              <a:pPr>
                <a:defRPr/>
              </a:pPr>
              <a:t>2/23/24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44A30-808A-4BC8-9CC5-3ACFA9FF4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377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657" y="206150"/>
            <a:ext cx="2057657" cy="45873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687" y="206150"/>
            <a:ext cx="6049818" cy="45873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94143-CAEE-45DE-864B-25E003BA5E47}" type="datetime1">
              <a:rPr lang="en-US">
                <a:solidFill>
                  <a:srgbClr val="000000"/>
                </a:solidFill>
              </a:rPr>
              <a:pPr>
                <a:defRPr/>
              </a:pPr>
              <a:t>2/23/24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FEA21-3D59-4CD5-A1AC-E516C32B81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062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87" y="206149"/>
            <a:ext cx="8230626" cy="5602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688" y="905217"/>
            <a:ext cx="4053737" cy="38882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577" y="905217"/>
            <a:ext cx="4053737" cy="38882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4B102-B9D6-46E1-BB57-98CD4D22364F}" type="datetime1">
              <a:rPr lang="en-US">
                <a:solidFill>
                  <a:srgbClr val="000000"/>
                </a:solidFill>
              </a:rPr>
              <a:pPr>
                <a:defRPr/>
              </a:pPr>
              <a:t>2/23/24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C4B25-4A92-41EC-913D-CA317CA038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277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mage_Light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0" y="324000"/>
            <a:ext cx="6300000" cy="2139553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64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5014A4F5-33BC-4C41-B1AC-8B957B76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DF42F-AFE2-4EF3-B14F-54A469AB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000"/>
            <a:ext cx="1830621" cy="1808163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6400">
                <a:solidFill>
                  <a:schemeClr val="tx1"/>
                </a:solidFill>
              </a:defRPr>
            </a:lvl1pPr>
            <a:lvl2pPr>
              <a:defRPr sz="6400">
                <a:solidFill>
                  <a:schemeClr val="accent1"/>
                </a:solidFill>
              </a:defRPr>
            </a:lvl2pPr>
            <a:lvl3pPr>
              <a:defRPr sz="6400">
                <a:solidFill>
                  <a:schemeClr val="accent1"/>
                </a:solidFill>
              </a:defRPr>
            </a:lvl3pPr>
            <a:lvl4pPr>
              <a:defRPr sz="6400">
                <a:solidFill>
                  <a:schemeClr val="accent1"/>
                </a:solidFill>
              </a:defRPr>
            </a:lvl4pPr>
            <a:lvl5pPr>
              <a:defRPr sz="6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363311-D81E-4290-8966-289EB731C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0800"/>
            <a:ext cx="9144000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99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87" y="206149"/>
            <a:ext cx="8230626" cy="5602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688" y="905217"/>
            <a:ext cx="4053737" cy="38882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577" y="905215"/>
            <a:ext cx="4053737" cy="1895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577" y="2898323"/>
            <a:ext cx="4053737" cy="1895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BE001-D894-44A8-98AF-0C1E89A673FB}" type="datetime1">
              <a:rPr lang="en-US">
                <a:solidFill>
                  <a:srgbClr val="000000"/>
                </a:solidFill>
              </a:rPr>
              <a:pPr>
                <a:defRPr/>
              </a:pPr>
              <a:t>2/23/24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1521D-2C50-497A-93B9-15EB8FE65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038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6687" y="206149"/>
            <a:ext cx="8230626" cy="5602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6688" y="905215"/>
            <a:ext cx="4053737" cy="1895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577" y="905215"/>
            <a:ext cx="4053737" cy="1895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6688" y="2898323"/>
            <a:ext cx="4053737" cy="1895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3577" y="2898323"/>
            <a:ext cx="4053737" cy="1895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6CFC5-CA63-4122-8C7C-6B2A1F63C916}" type="datetime1">
              <a:rPr lang="en-US">
                <a:solidFill>
                  <a:srgbClr val="000000"/>
                </a:solidFill>
              </a:rPr>
              <a:pPr>
                <a:defRPr/>
              </a:pPr>
              <a:t>2/23/24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E17B3-2510-4F35-9129-892F5140B4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666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87" y="206149"/>
            <a:ext cx="8230626" cy="5602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6687" y="905217"/>
            <a:ext cx="8230626" cy="3888241"/>
          </a:xfrm>
        </p:spPr>
        <p:txBody>
          <a:bodyPr/>
          <a:lstStyle/>
          <a:p>
            <a:pPr lvl="0"/>
            <a:endParaRPr lang="en-A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99DC2-4B87-4976-AD9D-CC2C4E407C97}" type="datetime1">
              <a:rPr lang="en-US">
                <a:solidFill>
                  <a:srgbClr val="000000"/>
                </a:solidFill>
              </a:rPr>
              <a:pPr>
                <a:defRPr/>
              </a:pPr>
              <a:t>2/23/24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635E3-F55A-401E-8A1B-D6D8FA7637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43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324000"/>
            <a:ext cx="2880000" cy="3144414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000" y="324000"/>
            <a:ext cx="4932000" cy="414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4818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324000"/>
            <a:ext cx="2520000" cy="3144414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000" y="324000"/>
            <a:ext cx="5652000" cy="4140000"/>
          </a:xfrm>
        </p:spPr>
        <p:txBody>
          <a:bodyPr numCol="2" spcCol="1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586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000" y="324000"/>
            <a:ext cx="5652000" cy="4176000"/>
          </a:xfrm>
        </p:spPr>
        <p:txBody>
          <a:bodyPr numCol="2" spcCol="180000">
            <a:noAutofit/>
          </a:bodyPr>
          <a:lstStyle>
            <a:lvl1pPr>
              <a:defRPr sz="100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 marL="90000" indent="-90000">
              <a:defRPr sz="800"/>
            </a:lvl3pPr>
            <a:lvl4pPr marL="180000" indent="-90000">
              <a:defRPr sz="800"/>
            </a:lvl4pPr>
            <a:lvl5pPr marL="270000" indent="-90000">
              <a:defRPr sz="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31932D-C811-4ADE-9CBC-C6F97F473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000" y="324000"/>
            <a:ext cx="2520000" cy="3006725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 sz="3600"/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86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4000" y="324000"/>
            <a:ext cx="8460000" cy="75723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800000"/>
            <a:ext cx="8460000" cy="27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0000" y="4914000"/>
            <a:ext cx="5400000" cy="108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AU"/>
              <a:t>ANU Grand Challenge:  Zero-Carbon Energy for the Asia-Pacific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4000" y="4914000"/>
            <a:ext cx="360000" cy="108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EA9F80-8DAB-4E35-8304-FAC3410EE5CB}"/>
              </a:ext>
            </a:extLst>
          </p:cNvPr>
          <p:cNvSpPr txBox="1"/>
          <p:nvPr userDrawn="1"/>
        </p:nvSpPr>
        <p:spPr>
          <a:xfrm>
            <a:off x="-1967198" y="10969"/>
            <a:ext cx="1908720" cy="3785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2764" indent="-122764" algn="l">
              <a:buFont typeface="+mj-lt"/>
              <a:buNone/>
            </a:pPr>
            <a:r>
              <a:rPr lang="en-US" sz="600" b="1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US" sz="600" b="1" kern="1200" baseline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endParaRPr lang="en-US" sz="600" b="1" kern="1200" baseline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r>
              <a:rPr lang="en-US" sz="600" b="1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22764" indent="-122764" algn="l">
              <a:buFont typeface="+mj-lt"/>
              <a:buNone/>
            </a:pPr>
            <a:endParaRPr lang="en-US" sz="600" b="1" kern="1200" baseline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endParaRPr lang="en-US" sz="600" b="1" kern="1200" baseline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endParaRPr lang="en-US" sz="600" b="1" kern="1200" baseline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r>
              <a:rPr lang="en-US" sz="600" b="1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22764" indent="-122764" algn="l">
              <a:buFont typeface="+mj-lt"/>
              <a:buNone/>
            </a:pPr>
            <a:endParaRPr lang="en-US" sz="600" b="1" kern="1200" baseline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r>
              <a:rPr lang="en-US" sz="600" b="1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22764" indent="-122764" algn="l">
              <a:buFont typeface="+mj-lt"/>
              <a:buNone/>
            </a:pPr>
            <a:endParaRPr lang="en-US" sz="600" b="1" kern="1200" baseline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r>
              <a:rPr lang="en-US" sz="600" b="1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menu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22764" indent="-122764" algn="l">
              <a:buFont typeface="+mj-lt"/>
              <a:buNone/>
            </a:pPr>
            <a:endParaRPr lang="en-US" sz="600" b="1" kern="1200" baseline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r>
              <a:rPr lang="en-US" sz="600" b="1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179388" lvl="0" indent="-179388" algn="l" defTabSz="914400" rtl="0" eaLnBrk="1" latinLnBrk="0" hangingPunct="1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179388" lvl="0" indent="-179388" algn="l" defTabSz="914400" rtl="0" eaLnBrk="1" latinLnBrk="0" hangingPunct="1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179388" lvl="0" indent="-179388" algn="l" defTabSz="914400" rtl="0" eaLnBrk="1" latinLnBrk="0" hangingPunct="1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179388" lvl="0" indent="-179388" algn="l" defTabSz="914400" rtl="0" eaLnBrk="1" latinLnBrk="0" hangingPunct="1">
              <a:buFont typeface="+mj-lt"/>
              <a:buAutoNum type="arabicPeriod"/>
            </a:pPr>
            <a:r>
              <a:rPr lang="en-US" sz="600" b="0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2F70BC5-DBE8-42FB-9A35-2E8AC821B1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AU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DEE85A-4266-4E69-A969-DFA7B1E14139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7198" y="947672"/>
            <a:ext cx="474729" cy="1617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7071D7-58A8-4D10-B668-7A37D63450FB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0800"/>
            <a:ext cx="9144000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3" r:id="rId3"/>
    <p:sldLayoutId id="2147483669" r:id="rId4"/>
    <p:sldLayoutId id="2147483670" r:id="rId5"/>
    <p:sldLayoutId id="2147483687" r:id="rId6"/>
    <p:sldLayoutId id="2147483671" r:id="rId7"/>
    <p:sldLayoutId id="2147483672" r:id="rId8"/>
    <p:sldLayoutId id="2147483673" r:id="rId9"/>
    <p:sldLayoutId id="2147483674" r:id="rId10"/>
    <p:sldLayoutId id="2147483677" r:id="rId11"/>
    <p:sldLayoutId id="2147483678" r:id="rId12"/>
    <p:sldLayoutId id="2147483662" r:id="rId13"/>
    <p:sldLayoutId id="2147483676" r:id="rId14"/>
    <p:sldLayoutId id="2147483675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64" r:id="rId23"/>
    <p:sldLayoutId id="2147483665" r:id="rId24"/>
    <p:sldLayoutId id="2147483666" r:id="rId25"/>
    <p:sldLayoutId id="2147483667" r:id="rId26"/>
    <p:sldLayoutId id="2147483686" r:id="rId27"/>
    <p:sldLayoutId id="2147483704" r:id="rId28"/>
    <p:sldLayoutId id="2147483707" r:id="rId29"/>
    <p:sldLayoutId id="2147483709" r:id="rId30"/>
    <p:sldLayoutId id="2147483710" r:id="rId31"/>
    <p:sldLayoutId id="2147483711" r:id="rId32"/>
    <p:sldLayoutId id="2147483712" r:id="rId33"/>
  </p:sldLayoutIdLst>
  <p:hf hd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Times New Roman" panose="02020603050405020304" pitchFamily="18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Sofia Pro Light" panose="020B0000000000000000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2" rIns="91422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71553"/>
            <a:ext cx="8229600" cy="362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2" rIns="91422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2" rIns="91422" bIns="4571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2" rIns="91422" bIns="4571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2" rIns="91422" bIns="4571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FAC58629-C2A7-47AD-9FCD-CE8F85ED4B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9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41" r:id="rId12"/>
    <p:sldLayoutId id="2147483742" r:id="rId13"/>
    <p:sldLayoutId id="2147483743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5pPr>
      <a:lvl6pPr marL="342833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6pPr>
      <a:lvl7pPr marL="685669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7pPr>
      <a:lvl8pPr marL="1028501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8pPr>
      <a:lvl9pPr marL="1371337" algn="ctr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9pPr>
    </p:titleStyle>
    <p:bodyStyle>
      <a:lvl1pPr marL="257126" indent="-257126" algn="l" rtl="0" fontAlgn="base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105" indent="-214271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2pPr>
      <a:lvl3pPr marL="857085" indent="-171417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199919" indent="-171417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2754" indent="-17141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589" indent="-17141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423" indent="-17141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258" indent="-17141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091" indent="-17141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6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3" algn="l" defTabSz="6856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9" algn="l" defTabSz="6856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01" algn="l" defTabSz="6856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37" algn="l" defTabSz="6856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74" algn="l" defTabSz="6856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06" algn="l" defTabSz="6856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39" algn="l" defTabSz="6856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75" algn="l" defTabSz="6856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6687" y="206149"/>
            <a:ext cx="8230626" cy="56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7" rIns="91432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687" y="905217"/>
            <a:ext cx="8230626" cy="388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7" rIns="91432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9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6687" y="4684259"/>
            <a:ext cx="2134626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7" rIns="91432" bIns="45717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eaLnBrk="1" hangingPunct="1">
              <a:defRPr/>
            </a:pPr>
            <a:fld id="{BA1E19CD-0F84-4CB7-A33A-5282D58D15C1}" type="datetime1">
              <a:rPr lang="en-US">
                <a:solidFill>
                  <a:srgbClr val="000000"/>
                </a:solidFill>
              </a:rPr>
              <a:pPr eaLnBrk="1" hangingPunct="1">
                <a:defRPr/>
              </a:pPr>
              <a:t>2/23/24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19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688" y="4684259"/>
            <a:ext cx="2896626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7" rIns="91432" bIns="45717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9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687" y="4684259"/>
            <a:ext cx="2134626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7" rIns="91432" bIns="45717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eaLnBrk="1" hangingPunct="1">
              <a:defRPr/>
            </a:pPr>
            <a:fld id="{48FA4E5F-12BB-4D41-9B49-1D897560605A}" type="slidenum">
              <a:rPr 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6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p:hf hdr="0" ftr="0" dt="0"/>
  <p:txStyles>
    <p:titleStyle>
      <a:lvl1pPr algn="ctr" defTabSz="685488" rtl="0" eaLnBrk="0" fontAlgn="base" hangingPunct="0">
        <a:spcBef>
          <a:spcPct val="0"/>
        </a:spcBef>
        <a:spcAft>
          <a:spcPct val="0"/>
        </a:spcAft>
        <a:defRPr sz="2250">
          <a:solidFill>
            <a:srgbClr val="0000CC"/>
          </a:solidFill>
          <a:latin typeface="+mj-lt"/>
          <a:ea typeface="+mj-ea"/>
          <a:cs typeface="+mj-cs"/>
        </a:defRPr>
      </a:lvl1pPr>
      <a:lvl2pPr algn="ctr" defTabSz="685488" rtl="0" eaLnBrk="0" fontAlgn="base" hangingPunct="0">
        <a:spcBef>
          <a:spcPct val="0"/>
        </a:spcBef>
        <a:spcAft>
          <a:spcPct val="0"/>
        </a:spcAft>
        <a:defRPr sz="2250">
          <a:solidFill>
            <a:srgbClr val="0000CC"/>
          </a:solidFill>
          <a:latin typeface="Arial" charset="0"/>
        </a:defRPr>
      </a:lvl2pPr>
      <a:lvl3pPr algn="ctr" defTabSz="685488" rtl="0" eaLnBrk="0" fontAlgn="base" hangingPunct="0">
        <a:spcBef>
          <a:spcPct val="0"/>
        </a:spcBef>
        <a:spcAft>
          <a:spcPct val="0"/>
        </a:spcAft>
        <a:defRPr sz="2250">
          <a:solidFill>
            <a:srgbClr val="0000CC"/>
          </a:solidFill>
          <a:latin typeface="Arial" charset="0"/>
        </a:defRPr>
      </a:lvl3pPr>
      <a:lvl4pPr algn="ctr" defTabSz="685488" rtl="0" eaLnBrk="0" fontAlgn="base" hangingPunct="0">
        <a:spcBef>
          <a:spcPct val="0"/>
        </a:spcBef>
        <a:spcAft>
          <a:spcPct val="0"/>
        </a:spcAft>
        <a:defRPr sz="2250">
          <a:solidFill>
            <a:srgbClr val="0000CC"/>
          </a:solidFill>
          <a:latin typeface="Arial" charset="0"/>
        </a:defRPr>
      </a:lvl4pPr>
      <a:lvl5pPr algn="ctr" defTabSz="685488" rtl="0" eaLnBrk="0" fontAlgn="base" hangingPunct="0">
        <a:spcBef>
          <a:spcPct val="0"/>
        </a:spcBef>
        <a:spcAft>
          <a:spcPct val="0"/>
        </a:spcAft>
        <a:defRPr sz="2250">
          <a:solidFill>
            <a:srgbClr val="0000CC"/>
          </a:solidFill>
          <a:latin typeface="Arial" charset="0"/>
        </a:defRPr>
      </a:lvl5pPr>
      <a:lvl6pPr marL="284058" algn="ctr" defTabSz="685488" rtl="0" fontAlgn="base">
        <a:spcBef>
          <a:spcPct val="0"/>
        </a:spcBef>
        <a:spcAft>
          <a:spcPct val="0"/>
        </a:spcAft>
        <a:defRPr sz="2250">
          <a:solidFill>
            <a:srgbClr val="0000CC"/>
          </a:solidFill>
          <a:latin typeface="Arial" charset="0"/>
        </a:defRPr>
      </a:lvl6pPr>
      <a:lvl7pPr marL="568117" algn="ctr" defTabSz="685488" rtl="0" fontAlgn="base">
        <a:spcBef>
          <a:spcPct val="0"/>
        </a:spcBef>
        <a:spcAft>
          <a:spcPct val="0"/>
        </a:spcAft>
        <a:defRPr sz="2250">
          <a:solidFill>
            <a:srgbClr val="0000CC"/>
          </a:solidFill>
          <a:latin typeface="Arial" charset="0"/>
        </a:defRPr>
      </a:lvl7pPr>
      <a:lvl8pPr marL="852175" algn="ctr" defTabSz="685488" rtl="0" fontAlgn="base">
        <a:spcBef>
          <a:spcPct val="0"/>
        </a:spcBef>
        <a:spcAft>
          <a:spcPct val="0"/>
        </a:spcAft>
        <a:defRPr sz="2250">
          <a:solidFill>
            <a:srgbClr val="0000CC"/>
          </a:solidFill>
          <a:latin typeface="Arial" charset="0"/>
        </a:defRPr>
      </a:lvl8pPr>
      <a:lvl9pPr marL="1136234" algn="ctr" defTabSz="685488" rtl="0" fontAlgn="base">
        <a:spcBef>
          <a:spcPct val="0"/>
        </a:spcBef>
        <a:spcAft>
          <a:spcPct val="0"/>
        </a:spcAft>
        <a:defRPr sz="2250">
          <a:solidFill>
            <a:srgbClr val="0000CC"/>
          </a:solidFill>
          <a:latin typeface="Arial" charset="0"/>
        </a:defRPr>
      </a:lvl9pPr>
    </p:titleStyle>
    <p:bodyStyle>
      <a:lvl1pPr marL="257429" indent="-257429" algn="l" defTabSz="685488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557267" indent="-214031" algn="l" defTabSz="685488" rtl="0" eaLnBrk="0" fontAlgn="base" hangingPunct="0">
        <a:spcBef>
          <a:spcPct val="20000"/>
        </a:spcBef>
        <a:spcAft>
          <a:spcPct val="0"/>
        </a:spcAft>
        <a:buChar char="–"/>
        <a:defRPr sz="1275">
          <a:solidFill>
            <a:schemeClr val="tx1"/>
          </a:solidFill>
          <a:latin typeface="+mn-lt"/>
        </a:defRPr>
      </a:lvl2pPr>
      <a:lvl3pPr marL="857107" indent="-171619" algn="l" defTabSz="685488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344" indent="-171619" algn="l" defTabSz="685488" rtl="0" eaLnBrk="0" fontAlgn="base" hangingPunct="0">
        <a:spcBef>
          <a:spcPct val="20000"/>
        </a:spcBef>
        <a:spcAft>
          <a:spcPct val="0"/>
        </a:spcAft>
        <a:buChar char="–"/>
        <a:defRPr sz="975">
          <a:solidFill>
            <a:schemeClr val="tx1"/>
          </a:solidFill>
          <a:latin typeface="+mn-lt"/>
        </a:defRPr>
      </a:lvl4pPr>
      <a:lvl5pPr marL="1542595" indent="-170633" algn="l" defTabSz="685488" rtl="0" eaLnBrk="0" fontAlgn="base" hangingPunct="0">
        <a:spcBef>
          <a:spcPct val="20000"/>
        </a:spcBef>
        <a:spcAft>
          <a:spcPct val="0"/>
        </a:spcAft>
        <a:buChar char="»"/>
        <a:defRPr sz="975">
          <a:solidFill>
            <a:schemeClr val="tx1"/>
          </a:solidFill>
          <a:latin typeface="+mn-lt"/>
        </a:defRPr>
      </a:lvl5pPr>
      <a:lvl6pPr marL="1826653" indent="-170633" algn="l" defTabSz="685488" rtl="0" fontAlgn="base">
        <a:spcBef>
          <a:spcPct val="20000"/>
        </a:spcBef>
        <a:spcAft>
          <a:spcPct val="0"/>
        </a:spcAft>
        <a:buChar char="»"/>
        <a:defRPr sz="975">
          <a:solidFill>
            <a:schemeClr val="tx1"/>
          </a:solidFill>
          <a:latin typeface="+mn-lt"/>
        </a:defRPr>
      </a:lvl6pPr>
      <a:lvl7pPr marL="2110712" indent="-170633" algn="l" defTabSz="685488" rtl="0" fontAlgn="base">
        <a:spcBef>
          <a:spcPct val="20000"/>
        </a:spcBef>
        <a:spcAft>
          <a:spcPct val="0"/>
        </a:spcAft>
        <a:buChar char="»"/>
        <a:defRPr sz="975">
          <a:solidFill>
            <a:schemeClr val="tx1"/>
          </a:solidFill>
          <a:latin typeface="+mn-lt"/>
        </a:defRPr>
      </a:lvl7pPr>
      <a:lvl8pPr marL="2394770" indent="-170633" algn="l" defTabSz="685488" rtl="0" fontAlgn="base">
        <a:spcBef>
          <a:spcPct val="20000"/>
        </a:spcBef>
        <a:spcAft>
          <a:spcPct val="0"/>
        </a:spcAft>
        <a:buChar char="»"/>
        <a:defRPr sz="975">
          <a:solidFill>
            <a:schemeClr val="tx1"/>
          </a:solidFill>
          <a:latin typeface="+mn-lt"/>
        </a:defRPr>
      </a:lvl8pPr>
      <a:lvl9pPr marL="2678828" indent="-170633" algn="l" defTabSz="685488" rtl="0" fontAlgn="base">
        <a:spcBef>
          <a:spcPct val="20000"/>
        </a:spcBef>
        <a:spcAft>
          <a:spcPct val="0"/>
        </a:spcAft>
        <a:buChar char="»"/>
        <a:defRPr sz="97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6811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4058" algn="l" defTabSz="56811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68117" algn="l" defTabSz="56811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2175" algn="l" defTabSz="56811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36234" algn="l" defTabSz="56811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0292" algn="l" defTabSz="56811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04350" algn="l" defTabSz="56811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88408" algn="l" defTabSz="56811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72467" algn="l" defTabSz="568117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e100.eng.anu.edu.au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5" Type="http://schemas.openxmlformats.org/officeDocument/2006/relationships/image" Target="../media/image37.tiff"/><Relationship Id="rId4" Type="http://schemas.openxmlformats.org/officeDocument/2006/relationships/chart" Target="../charts/char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4" Type="http://schemas.openxmlformats.org/officeDocument/2006/relationships/image" Target="../media/image39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4.xml"/><Relationship Id="rId4" Type="http://schemas.openxmlformats.org/officeDocument/2006/relationships/hyperlink" Target="https://doi-org.virtual.anu.edu.au/10.1126/science.adf695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8364E63-1B7C-4450-9CB2-48C58AC5253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5403" y="0"/>
            <a:ext cx="8078598" cy="392185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CF4046B-2D6E-4241-ACA9-D9782353F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0224" y="436205"/>
            <a:ext cx="5741176" cy="3750126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Myth busting renewable energy</a:t>
            </a:r>
            <a:r>
              <a:rPr lang="en-US" sz="200" dirty="0">
                <a:solidFill>
                  <a:schemeClr val="bg1"/>
                </a:solidFill>
              </a:rPr>
              <a:t>.</a:t>
            </a:r>
            <a:r>
              <a:rPr lang="en-US" sz="4800" dirty="0">
                <a:solidFill>
                  <a:schemeClr val="bg1"/>
                </a:solidFill>
              </a:rPr>
              <a:t>   </a:t>
            </a:r>
            <a:r>
              <a:rPr lang="en-US" sz="6000" dirty="0">
                <a:solidFill>
                  <a:schemeClr val="bg1"/>
                </a:solidFill>
              </a:rPr>
              <a:t>​</a:t>
            </a: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pPr lvl="1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85FD41-70A7-494D-BDE2-3BBE6F56E0B4}"/>
              </a:ext>
            </a:extLst>
          </p:cNvPr>
          <p:cNvSpPr txBox="1"/>
          <p:nvPr/>
        </p:nvSpPr>
        <p:spPr>
          <a:xfrm>
            <a:off x="2584760" y="4160871"/>
            <a:ext cx="6039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E830E"/>
                </a:solidFill>
              </a:rPr>
              <a:t>Professor Kylie Catchpole and Professor</a:t>
            </a:r>
            <a:r>
              <a:rPr lang="en-US" dirty="0">
                <a:solidFill>
                  <a:schemeClr val="accent1"/>
                </a:solidFill>
              </a:rPr>
              <a:t> Ken Baldwin, </a:t>
            </a:r>
          </a:p>
          <a:p>
            <a:r>
              <a:rPr lang="en-US" dirty="0">
                <a:solidFill>
                  <a:schemeClr val="accent1"/>
                </a:solidFill>
              </a:rPr>
              <a:t>ANU Grand Challenge:  Zero-Carbon Energy for the Asia-Pacific</a:t>
            </a:r>
            <a:endParaRPr lang="en-AU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50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/>
          <a:lstStyle/>
          <a:p>
            <a:r>
              <a:rPr lang="en-AU" sz="2700" dirty="0"/>
              <a:t>Reliability</a:t>
            </a: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2088" y="889402"/>
            <a:ext cx="6172200" cy="3930253"/>
          </a:xfrm>
        </p:spPr>
        <p:txBody>
          <a:bodyPr/>
          <a:lstStyle/>
          <a:p>
            <a:r>
              <a:rPr lang="en-AU" sz="2100" dirty="0"/>
              <a:t>Sector coupling: power, transportation, heating</a:t>
            </a:r>
          </a:p>
          <a:p>
            <a:r>
              <a:rPr lang="en-AU" sz="2100" dirty="0"/>
              <a:t>Geographical dispersion</a:t>
            </a:r>
          </a:p>
          <a:p>
            <a:r>
              <a:rPr lang="en-AU" sz="2100" dirty="0"/>
              <a:t>Technical diversity</a:t>
            </a:r>
          </a:p>
          <a:p>
            <a:pPr lvl="1"/>
            <a:r>
              <a:rPr lang="en-AU" sz="2100" dirty="0"/>
              <a:t>Wind, photovoltaics</a:t>
            </a:r>
          </a:p>
          <a:p>
            <a:r>
              <a:rPr lang="en-AU" sz="2100" dirty="0"/>
              <a:t>Mass storage</a:t>
            </a:r>
          </a:p>
          <a:p>
            <a:pPr lvl="1"/>
            <a:r>
              <a:rPr lang="en-AU" sz="2100" dirty="0"/>
              <a:t>Pumped hydro</a:t>
            </a:r>
          </a:p>
          <a:p>
            <a:pPr lvl="1"/>
            <a:r>
              <a:rPr lang="en-AU" sz="2100" dirty="0"/>
              <a:t>Electric car batteries</a:t>
            </a:r>
          </a:p>
          <a:p>
            <a:pPr lvl="1"/>
            <a:r>
              <a:rPr lang="en-AU" sz="2100" dirty="0"/>
              <a:t>Hydrogen</a:t>
            </a:r>
          </a:p>
          <a:p>
            <a:pPr lvl="1"/>
            <a:r>
              <a:rPr lang="en-AU" sz="2100" dirty="0"/>
              <a:t>Batteries</a:t>
            </a:r>
          </a:p>
        </p:txBody>
      </p:sp>
    </p:spTree>
    <p:extLst>
      <p:ext uri="{BB962C8B-B14F-4D97-AF65-F5344CB8AC3E}">
        <p14:creationId xmlns:p14="http://schemas.microsoft.com/office/powerpoint/2010/main" val="1415698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F2C8BC-F716-3C8A-ED5D-C7CE3A99A4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651" y="0"/>
            <a:ext cx="6263959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7CBF194-42C9-F802-3DA5-2F88C4277970}"/>
              </a:ext>
            </a:extLst>
          </p:cNvPr>
          <p:cNvSpPr txBox="1">
            <a:spLocks/>
          </p:cNvSpPr>
          <p:nvPr/>
        </p:nvSpPr>
        <p:spPr>
          <a:xfrm>
            <a:off x="100606" y="230613"/>
            <a:ext cx="2912226" cy="8572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4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600" cap="none" dirty="0"/>
              <a:t>How much will we need?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D9FB65-601A-A5DF-37D0-863F52A99381}"/>
              </a:ext>
            </a:extLst>
          </p:cNvPr>
          <p:cNvSpPr/>
          <p:nvPr/>
        </p:nvSpPr>
        <p:spPr>
          <a:xfrm>
            <a:off x="138705" y="4271666"/>
            <a:ext cx="1619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100" i="1" dirty="0">
                <a:latin typeface="Roboto" panose="02000000000000000000" pitchFamily="2" charset="0"/>
              </a:rPr>
              <a:t>AEMO draft 2024 integrated system plan</a:t>
            </a:r>
          </a:p>
          <a:p>
            <a:br>
              <a:rPr lang="en-AU" sz="1100" i="1" dirty="0">
                <a:latin typeface="Roboto" panose="02000000000000000000" pitchFamily="2" charset="0"/>
              </a:rPr>
            </a:br>
            <a:endParaRPr lang="en-AU" sz="1100" b="0" i="1" dirty="0"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377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FA444-82B3-43A8-B188-5099EF34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storage?  Power vs energy</a:t>
            </a:r>
            <a:endParaRPr lang="en-A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FE0574-B6C4-4CA2-83A8-F6B27FF55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07" y="1140714"/>
            <a:ext cx="5829300" cy="40027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48475-9C76-4E68-B593-37B2D7E84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69168-5379-4DB9-86DF-991B9F0F40F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077497-3CD7-68ED-5A96-0F86BFA5E9D6}"/>
              </a:ext>
            </a:extLst>
          </p:cNvPr>
          <p:cNvSpPr/>
          <p:nvPr/>
        </p:nvSpPr>
        <p:spPr>
          <a:xfrm>
            <a:off x="1155424" y="2646294"/>
            <a:ext cx="849796" cy="320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179C13-2AD5-EBDC-8957-FE92B74EDE00}"/>
              </a:ext>
            </a:extLst>
          </p:cNvPr>
          <p:cNvSpPr txBox="1"/>
          <p:nvPr/>
        </p:nvSpPr>
        <p:spPr>
          <a:xfrm>
            <a:off x="2810290" y="2161761"/>
            <a:ext cx="8386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POWER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C85295-DA3A-D8EA-701D-4131A72E717B}"/>
              </a:ext>
            </a:extLst>
          </p:cNvPr>
          <p:cNvCxnSpPr/>
          <p:nvPr/>
        </p:nvCxnSpPr>
        <p:spPr>
          <a:xfrm flipH="1">
            <a:off x="2686051" y="2438760"/>
            <a:ext cx="355323" cy="1072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C9DE3A-D5A2-683D-E064-23073CF647A4}"/>
              </a:ext>
            </a:extLst>
          </p:cNvPr>
          <p:cNvCxnSpPr>
            <a:cxnSpLocks/>
          </p:cNvCxnSpPr>
          <p:nvPr/>
        </p:nvCxnSpPr>
        <p:spPr>
          <a:xfrm>
            <a:off x="3155674" y="2553061"/>
            <a:ext cx="250964" cy="883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931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57BED-A267-F0F9-EB24-2DE32ABBC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514C8FA-CFD0-872E-B56D-01CF9D1A995B}"/>
              </a:ext>
            </a:extLst>
          </p:cNvPr>
          <p:cNvSpPr txBox="1">
            <a:spLocks/>
          </p:cNvSpPr>
          <p:nvPr/>
        </p:nvSpPr>
        <p:spPr>
          <a:xfrm>
            <a:off x="100606" y="230613"/>
            <a:ext cx="2226425" cy="8572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4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600" cap="none" dirty="0"/>
              <a:t>How much storage will we need?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76DED-B166-EB65-BE00-D525248702EE}"/>
              </a:ext>
            </a:extLst>
          </p:cNvPr>
          <p:cNvSpPr/>
          <p:nvPr/>
        </p:nvSpPr>
        <p:spPr>
          <a:xfrm>
            <a:off x="138705" y="4271666"/>
            <a:ext cx="1619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100" i="1" dirty="0">
                <a:latin typeface="Roboto" panose="02000000000000000000" pitchFamily="2" charset="0"/>
              </a:rPr>
              <a:t>AEMO draft 2024 integrated system plan</a:t>
            </a:r>
          </a:p>
          <a:p>
            <a:br>
              <a:rPr lang="en-AU" sz="1100" i="1" dirty="0">
                <a:latin typeface="Roboto" panose="02000000000000000000" pitchFamily="2" charset="0"/>
              </a:rPr>
            </a:br>
            <a:endParaRPr lang="en-AU" sz="1100" b="0" i="1" dirty="0">
              <a:effectLst/>
              <a:latin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85EC1D-02CA-4C01-36D9-7A8726ABFA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365" y="408385"/>
            <a:ext cx="7166635" cy="432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20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C505FC5-43EC-6154-BBA3-B52F212C50C1}"/>
              </a:ext>
            </a:extLst>
          </p:cNvPr>
          <p:cNvSpPr txBox="1">
            <a:spLocks/>
          </p:cNvSpPr>
          <p:nvPr/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BCD6632-1511-3148-E464-4F3F7CD8B0BA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6EB8314-A809-45BE-2051-FC768BA4697F}"/>
              </a:ext>
            </a:extLst>
          </p:cNvPr>
          <p:cNvSpPr txBox="1">
            <a:spLocks/>
          </p:cNvSpPr>
          <p:nvPr/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3AAAF-C9C5-9F03-53DB-D686AB11A266}"/>
              </a:ext>
            </a:extLst>
          </p:cNvPr>
          <p:cNvSpPr txBox="1"/>
          <p:nvPr/>
        </p:nvSpPr>
        <p:spPr>
          <a:xfrm>
            <a:off x="249965" y="1464037"/>
            <a:ext cx="6012611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Long duration energy storage (LDES) &gt; 8 </a:t>
            </a:r>
            <a:r>
              <a:rPr lang="en-US" sz="2400" dirty="0" err="1"/>
              <a:t>hrs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/>
              <a:t>Snowy hydro 5.5 GW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/>
              <a:t>Snowy 2.0 increase to 7.5 GW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/>
              <a:t>Snowy 2.0 = 350GWh or </a:t>
            </a:r>
          </a:p>
          <a:p>
            <a:r>
              <a:rPr lang="en-AU" sz="2400" dirty="0"/>
              <a:t>	175 hrs of operation</a:t>
            </a:r>
          </a:p>
          <a:p>
            <a:endParaRPr lang="en-AU" sz="2400" dirty="0"/>
          </a:p>
          <a:p>
            <a:r>
              <a:rPr lang="en-AU" sz="2400" dirty="0"/>
              <a:t>power (GW) x time (h) = energy (GWh)</a:t>
            </a:r>
          </a:p>
          <a:p>
            <a:endParaRPr lang="en-AU" sz="2400" dirty="0"/>
          </a:p>
          <a:p>
            <a:endParaRPr lang="en-AU" sz="2400" dirty="0"/>
          </a:p>
        </p:txBody>
      </p:sp>
      <p:pic>
        <p:nvPicPr>
          <p:cNvPr id="8" name="Picture 7" descr="A picture containing lined&#10;&#10;Description automatically generated">
            <a:extLst>
              <a:ext uri="{FF2B5EF4-FFF2-40B4-BE49-F238E27FC236}">
                <a16:creationId xmlns:a16="http://schemas.microsoft.com/office/drawing/2014/main" id="{12670AF5-0551-2827-397F-1D9096C62A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193" y="2354573"/>
            <a:ext cx="3472527" cy="19557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F6BA7BD-EB5A-4C82-72A8-D9516FA32454}"/>
              </a:ext>
            </a:extLst>
          </p:cNvPr>
          <p:cNvSpPr txBox="1">
            <a:spLocks/>
          </p:cNvSpPr>
          <p:nvPr/>
        </p:nvSpPr>
        <p:spPr>
          <a:xfrm>
            <a:off x="325436" y="373056"/>
            <a:ext cx="8818564" cy="8572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/>
              <a:t>Energy balancing – over days </a:t>
            </a:r>
          </a:p>
        </p:txBody>
      </p:sp>
    </p:spTree>
    <p:extLst>
      <p:ext uri="{BB962C8B-B14F-4D97-AF65-F5344CB8AC3E}">
        <p14:creationId xmlns:p14="http://schemas.microsoft.com/office/powerpoint/2010/main" val="1132987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map of the world&#10;&#10;Description automatically generated">
            <a:extLst>
              <a:ext uri="{FF2B5EF4-FFF2-40B4-BE49-F238E27FC236}">
                <a16:creationId xmlns:a16="http://schemas.microsoft.com/office/drawing/2014/main" id="{B82BDA96-9945-37C8-B350-6993C1146C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3" y="-20516"/>
            <a:ext cx="9143980" cy="5142539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957BF51-7D2C-F0C4-0693-0757E5972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405911" y="4296508"/>
            <a:ext cx="5825729" cy="714375"/>
          </a:xfrm>
        </p:spPr>
        <p:txBody>
          <a:bodyPr/>
          <a:lstStyle/>
          <a:p>
            <a:r>
              <a:rPr lang="en-AU" sz="3000" dirty="0">
                <a:solidFill>
                  <a:schemeClr val="bg1"/>
                </a:solidFill>
              </a:rPr>
              <a:t>Global pumped hydro atlas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FEBD6-D54B-A912-FBA2-D747A0BCFECD}"/>
              </a:ext>
            </a:extLst>
          </p:cNvPr>
          <p:cNvSpPr txBox="1"/>
          <p:nvPr/>
        </p:nvSpPr>
        <p:spPr>
          <a:xfrm>
            <a:off x="5913882" y="4710801"/>
            <a:ext cx="6457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hlinkClick r:id="rId3"/>
              </a:rPr>
              <a:t>https://re100.eng.anu.edu.au/</a:t>
            </a:r>
            <a:r>
              <a:rPr lang="en-AU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9681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C65A9-05B7-4B8D-91E2-2AF9EFC83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0419" y="70339"/>
            <a:ext cx="6172200" cy="708422"/>
          </a:xfrm>
        </p:spPr>
        <p:txBody>
          <a:bodyPr/>
          <a:lstStyle/>
          <a:p>
            <a:r>
              <a:rPr lang="en-US" dirty="0"/>
              <a:t>Battery storage</a:t>
            </a:r>
            <a:endParaRPr lang="en-AU" dirty="0"/>
          </a:p>
        </p:txBody>
      </p:sp>
      <p:pic>
        <p:nvPicPr>
          <p:cNvPr id="1026" name="Picture 2" descr="An artist's rendering of the Victorian Big Battery, which will assist power flows between two Australian states. (Credit: Neoen)">
            <a:extLst>
              <a:ext uri="{FF2B5EF4-FFF2-40B4-BE49-F238E27FC236}">
                <a16:creationId xmlns:a16="http://schemas.microsoft.com/office/drawing/2014/main" id="{DF3627AE-C18E-4745-B608-EEB3DE661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445" y="879872"/>
            <a:ext cx="5895411" cy="343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3C3106-8C4E-4F97-9385-910B0DF3C645}"/>
              </a:ext>
            </a:extLst>
          </p:cNvPr>
          <p:cNvSpPr txBox="1"/>
          <p:nvPr/>
        </p:nvSpPr>
        <p:spPr>
          <a:xfrm>
            <a:off x="6274778" y="778761"/>
            <a:ext cx="2558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r>
              <a:rPr lang="en-US" sz="1350" dirty="0"/>
              <a:t>Batteries can respond very fast to disturbances.</a:t>
            </a:r>
          </a:p>
          <a:p>
            <a:endParaRPr lang="en-US" sz="1350" dirty="0"/>
          </a:p>
          <a:p>
            <a:r>
              <a:rPr lang="en-US" sz="1350" dirty="0"/>
              <a:t>Good for </a:t>
            </a:r>
          </a:p>
          <a:p>
            <a:endParaRPr lang="en-US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short-term storage (hours)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helping with transmission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Maintaining grid stability</a:t>
            </a:r>
            <a:endParaRPr lang="en-AU" sz="1350" dirty="0"/>
          </a:p>
        </p:txBody>
      </p:sp>
    </p:spTree>
    <p:extLst>
      <p:ext uri="{BB962C8B-B14F-4D97-AF65-F5344CB8AC3E}">
        <p14:creationId xmlns:p14="http://schemas.microsoft.com/office/powerpoint/2010/main" val="111232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096271-C052-4B85-0636-61F340952544}"/>
              </a:ext>
            </a:extLst>
          </p:cNvPr>
          <p:cNvSpPr/>
          <p:nvPr/>
        </p:nvSpPr>
        <p:spPr>
          <a:xfrm>
            <a:off x="573453" y="3450729"/>
            <a:ext cx="347599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>
                <a:latin typeface="-apple-system"/>
              </a:rPr>
              <a:t>Batteries can respond very fast – so now largest frequency control and ancillary services (FCAS) provider in the NEM.</a:t>
            </a:r>
          </a:p>
          <a:p>
            <a:endParaRPr lang="en-AU" sz="2400" dirty="0">
              <a:latin typeface="-apple-system"/>
            </a:endParaRP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395595D-8A30-0924-7A72-22AAEF904C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48" y="107677"/>
            <a:ext cx="6829428" cy="2393322"/>
          </a:xfrm>
          <a:prstGeom prst="rect">
            <a:avLst/>
          </a:prstGeom>
        </p:spPr>
      </p:pic>
      <p:pic>
        <p:nvPicPr>
          <p:cNvPr id="9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8374993D-9353-AD92-94FA-5B4ED25A0F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124" y="2143039"/>
            <a:ext cx="3821235" cy="285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11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D02E0E-28F0-2E0B-F575-908B63E6FE66}"/>
              </a:ext>
            </a:extLst>
          </p:cNvPr>
          <p:cNvSpPr txBox="1"/>
          <p:nvPr/>
        </p:nvSpPr>
        <p:spPr>
          <a:xfrm>
            <a:off x="198120" y="352427"/>
            <a:ext cx="793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Modelled generation of 100% renewable electricity in Australia</a:t>
            </a:r>
            <a:endParaRPr lang="en-AU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FF674-CC38-0BEE-3121-105DDA4011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" y="1038463"/>
            <a:ext cx="8868257" cy="2955758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FF56DD-2AB8-80BB-749F-182DC7BB2D2C}"/>
              </a:ext>
            </a:extLst>
          </p:cNvPr>
          <p:cNvSpPr txBox="1"/>
          <p:nvPr/>
        </p:nvSpPr>
        <p:spPr>
          <a:xfrm>
            <a:off x="537538" y="4069481"/>
            <a:ext cx="7642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Seasonal variability can be managed with pumped hydro, more renewables and transmission – but we need to get moving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A88C3-EB4E-A1A8-C120-016D5C4867FD}"/>
              </a:ext>
            </a:extLst>
          </p:cNvPr>
          <p:cNvSpPr txBox="1"/>
          <p:nvPr/>
        </p:nvSpPr>
        <p:spPr>
          <a:xfrm>
            <a:off x="7208298" y="4578288"/>
            <a:ext cx="22070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Modelling from Bin Lu, ANU</a:t>
            </a:r>
          </a:p>
        </p:txBody>
      </p:sp>
    </p:spTree>
    <p:extLst>
      <p:ext uri="{BB962C8B-B14F-4D97-AF65-F5344CB8AC3E}">
        <p14:creationId xmlns:p14="http://schemas.microsoft.com/office/powerpoint/2010/main" val="1204858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FEBD4-C31F-60D1-719C-508FE7EA0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89846C-60E7-E260-1B7D-EA8BF7AF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436" y="1688105"/>
            <a:ext cx="6751782" cy="757239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Myth 2:  Renewables take up too much land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10124-8602-479F-3252-43E8C6D2F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ANU Grand Challenge:  Zero-Carbon Energy for the Asia-Pacific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EB177-EC71-BC99-F342-C2DBF712FF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784721-0B13-884D-88B2-833A6DD8AA9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31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AACEF-6233-417E-A918-9C10C25A0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570" y="2945012"/>
            <a:ext cx="1851125" cy="1839515"/>
          </a:xfrm>
        </p:spPr>
        <p:txBody>
          <a:bodyPr anchor="ctr">
            <a:normAutofit/>
          </a:bodyPr>
          <a:lstStyle/>
          <a:p>
            <a:r>
              <a:rPr lang="en-US" sz="2175" dirty="0">
                <a:latin typeface="Graphik"/>
              </a:rPr>
              <a:t>International Energy Agency report, May 2021</a:t>
            </a:r>
            <a:br>
              <a:rPr lang="en-US" sz="2175" dirty="0">
                <a:latin typeface="Graphik"/>
              </a:rPr>
            </a:br>
            <a:endParaRPr lang="en-AU" sz="2175" dirty="0"/>
          </a:p>
        </p:txBody>
      </p:sp>
      <p:pic>
        <p:nvPicPr>
          <p:cNvPr id="1026" name="Picture 2" descr="Shutterstock 727265002">
            <a:extLst>
              <a:ext uri="{FF2B5EF4-FFF2-40B4-BE49-F238E27FC236}">
                <a16:creationId xmlns:a16="http://schemas.microsoft.com/office/drawing/2014/main" id="{D9C52B31-B42C-4620-894D-AD86D0A58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15" y="9"/>
            <a:ext cx="6857985" cy="278295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0AE29-4833-41D7-97DB-7B424DCE7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990" y="2814637"/>
            <a:ext cx="4211441" cy="210026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125" i="1" dirty="0">
                <a:latin typeface="Graphik"/>
              </a:rPr>
              <a:t>“The world has a viable pathway to building a global energy sector with net-zero emissions in 2050, but it is narrow and requires an unprecedented transformation of how energy is produced, transported and used globally”</a:t>
            </a:r>
          </a:p>
          <a:p>
            <a:pPr>
              <a:lnSpc>
                <a:spcPct val="90000"/>
              </a:lnSpc>
            </a:pPr>
            <a:endParaRPr lang="en-US" sz="1125" dirty="0">
              <a:latin typeface="Graphik"/>
            </a:endParaRPr>
          </a:p>
          <a:p>
            <a:pPr>
              <a:lnSpc>
                <a:spcPct val="90000"/>
              </a:lnSpc>
            </a:pPr>
            <a:r>
              <a:rPr lang="en-US" sz="1125" dirty="0">
                <a:latin typeface="Graphik"/>
              </a:rPr>
              <a:t>From today, no investment in new fossil fuel supply projects</a:t>
            </a:r>
          </a:p>
          <a:p>
            <a:pPr>
              <a:lnSpc>
                <a:spcPct val="90000"/>
              </a:lnSpc>
            </a:pPr>
            <a:r>
              <a:rPr lang="en-US" sz="1125" dirty="0">
                <a:latin typeface="Graphik"/>
              </a:rPr>
              <a:t>By 2035, no sales of new internal combustion engine passenger cars</a:t>
            </a:r>
          </a:p>
          <a:p>
            <a:pPr>
              <a:lnSpc>
                <a:spcPct val="90000"/>
              </a:lnSpc>
            </a:pPr>
            <a:r>
              <a:rPr lang="en-US" sz="1125" dirty="0">
                <a:latin typeface="Graphik"/>
              </a:rPr>
              <a:t>By 2040, the global electricity sector has already reached net-zero emissions.</a:t>
            </a:r>
            <a:endParaRPr lang="en-AU" sz="1125" dirty="0"/>
          </a:p>
        </p:txBody>
      </p:sp>
    </p:spTree>
    <p:extLst>
      <p:ext uri="{BB962C8B-B14F-4D97-AF65-F5344CB8AC3E}">
        <p14:creationId xmlns:p14="http://schemas.microsoft.com/office/powerpoint/2010/main" val="1545012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FA657-B8F8-43CA-97B2-6326E5343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0FD02A-C8DB-4E31-83FA-B9CE20DEA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1" y="571500"/>
            <a:ext cx="6858000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77B2D7-351E-4D1C-969D-A3BF3C4283C7}"/>
              </a:ext>
            </a:extLst>
          </p:cNvPr>
          <p:cNvSpPr txBox="1"/>
          <p:nvPr/>
        </p:nvSpPr>
        <p:spPr>
          <a:xfrm>
            <a:off x="2224792" y="766309"/>
            <a:ext cx="46371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dirty="0">
                <a:solidFill>
                  <a:srgbClr val="000000"/>
                </a:solidFill>
                <a:latin typeface="Arial" charset="0"/>
              </a:rPr>
              <a:t>100% renewable energy (zero fossil fuels) means </a:t>
            </a:r>
            <a:r>
              <a:rPr lang="en-AU" b="1" dirty="0">
                <a:solidFill>
                  <a:srgbClr val="FF0000"/>
                </a:solidFill>
                <a:latin typeface="Arial" charset="0"/>
              </a:rPr>
              <a:t>60 m</a:t>
            </a:r>
            <a:r>
              <a:rPr lang="en-AU" b="1" baseline="30000" dirty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AU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AU" dirty="0">
                <a:solidFill>
                  <a:srgbClr val="000000"/>
                </a:solidFill>
                <a:latin typeface="Arial" charset="0"/>
              </a:rPr>
              <a:t>of solar panel per person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B41291-BF1C-4B3B-B81E-EC979D9EC69D}"/>
              </a:ext>
            </a:extLst>
          </p:cNvPr>
          <p:cNvSpPr txBox="1">
            <a:spLocks/>
          </p:cNvSpPr>
          <p:nvPr/>
        </p:nvSpPr>
        <p:spPr bwMode="auto">
          <a:xfrm>
            <a:off x="1583688" y="4374212"/>
            <a:ext cx="5884768" cy="599156"/>
          </a:xfrm>
          <a:prstGeom prst="rect">
            <a:avLst/>
          </a:prstGeom>
          <a:solidFill>
            <a:schemeClr val="bg1"/>
          </a:solidFill>
          <a:ln w="25400">
            <a:solidFill>
              <a:srgbClr val="3333FF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685800">
              <a:buNone/>
            </a:pPr>
            <a:r>
              <a:rPr lang="en-AU" sz="1500" kern="0" dirty="0">
                <a:solidFill>
                  <a:srgbClr val="000000"/>
                </a:solidFill>
                <a:latin typeface="Arial"/>
              </a:rPr>
              <a:t>Fraction of the world’s land: </a:t>
            </a:r>
            <a:r>
              <a:rPr lang="en-AU" sz="1500" b="1" kern="0" dirty="0">
                <a:solidFill>
                  <a:srgbClr val="FF0000"/>
                </a:solidFill>
                <a:latin typeface="Arial"/>
              </a:rPr>
              <a:t>0.1% </a:t>
            </a:r>
          </a:p>
          <a:p>
            <a:pPr marL="0" indent="0" defTabSz="685800">
              <a:buNone/>
            </a:pPr>
            <a:r>
              <a:rPr lang="en-AU" sz="1500" kern="0" dirty="0">
                <a:solidFill>
                  <a:srgbClr val="000000"/>
                </a:solidFill>
                <a:latin typeface="Arial"/>
              </a:rPr>
              <a:t>(at developed country energy consumption rates) </a:t>
            </a:r>
          </a:p>
        </p:txBody>
      </p:sp>
    </p:spTree>
    <p:extLst>
      <p:ext uri="{BB962C8B-B14F-4D97-AF65-F5344CB8AC3E}">
        <p14:creationId xmlns:p14="http://schemas.microsoft.com/office/powerpoint/2010/main" val="856931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vestas.com/files/billeder/Photos/News/V112_3MW/3-MW-story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5950" y="742950"/>
            <a:ext cx="7437665" cy="388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43" y="914400"/>
            <a:ext cx="1690007" cy="1943962"/>
          </a:xfrm>
        </p:spPr>
        <p:txBody>
          <a:bodyPr/>
          <a:lstStyle/>
          <a:p>
            <a:r>
              <a:rPr lang="en-AU" dirty="0"/>
              <a:t>Macarthur wind farm, Victoria, 420 MW</a:t>
            </a:r>
          </a:p>
          <a:p>
            <a:r>
              <a:rPr lang="en-AU" dirty="0"/>
              <a:t>112m rotor diameter, 3MW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07C0FA-45E7-948F-2F08-07DC38DD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0022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A9234-E8E3-25E1-B078-9C35B9AD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6BEE5-9F3C-2F51-BF65-A65F071B0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 descr="Anti-renewables rally inspires counter action, as farmers share solar and wind benefits, debunk myths">
            <a:extLst>
              <a:ext uri="{FF2B5EF4-FFF2-40B4-BE49-F238E27FC236}">
                <a16:creationId xmlns:a16="http://schemas.microsoft.com/office/drawing/2014/main" id="{B1D9B97E-A739-7818-5016-652387807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2862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762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30858-EEA6-47D5-BE1C-0B77BE5A91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1379832"/>
            <a:ext cx="6858000" cy="360174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DC8EFA5-5962-488A-983A-66AD6F3A0449}"/>
              </a:ext>
            </a:extLst>
          </p:cNvPr>
          <p:cNvSpPr txBox="1">
            <a:spLocks/>
          </p:cNvSpPr>
          <p:nvPr/>
        </p:nvSpPr>
        <p:spPr>
          <a:xfrm>
            <a:off x="1317827" y="629465"/>
            <a:ext cx="6508346" cy="507164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768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685800" eaLnBrk="0" hangingPunct="0"/>
            <a:r>
              <a:rPr lang="en-US" sz="1800" dirty="0">
                <a:solidFill>
                  <a:schemeClr val="tx1"/>
                </a:solidFill>
                <a:latin typeface="Arial"/>
              </a:rPr>
              <a:t>¾ of people live in the sunshine belt (+/- 35°)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74200E-497E-4E97-A63D-F12B062A6B5E}"/>
              </a:ext>
            </a:extLst>
          </p:cNvPr>
          <p:cNvCxnSpPr>
            <a:cxnSpLocks/>
          </p:cNvCxnSpPr>
          <p:nvPr/>
        </p:nvCxnSpPr>
        <p:spPr>
          <a:xfrm>
            <a:off x="1223628" y="2135864"/>
            <a:ext cx="669674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EC0C9E-5DD6-4276-AF60-55A6D38B2043}"/>
              </a:ext>
            </a:extLst>
          </p:cNvPr>
          <p:cNvCxnSpPr>
            <a:cxnSpLocks/>
          </p:cNvCxnSpPr>
          <p:nvPr/>
        </p:nvCxnSpPr>
        <p:spPr>
          <a:xfrm>
            <a:off x="1223628" y="3472677"/>
            <a:ext cx="669674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7C90A89-342D-4822-A03B-3328A3B46D00}"/>
              </a:ext>
            </a:extLst>
          </p:cNvPr>
          <p:cNvSpPr txBox="1"/>
          <p:nvPr/>
        </p:nvSpPr>
        <p:spPr>
          <a:xfrm>
            <a:off x="2897156" y="1071665"/>
            <a:ext cx="3181739" cy="300082"/>
          </a:xfrm>
          <a:prstGeom prst="rect">
            <a:avLst/>
          </a:prstGeom>
          <a:solidFill>
            <a:schemeClr val="bg1"/>
          </a:solidFill>
          <a:ln w="28575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350" dirty="0">
                <a:solidFill>
                  <a:srgbClr val="000000"/>
                </a:solidFill>
                <a:latin typeface="Arial" charset="0"/>
              </a:rPr>
              <a:t>High &amp; consistent solar, no cold winters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66D70-291C-4643-A3C8-01231D694A89}"/>
              </a:ext>
            </a:extLst>
          </p:cNvPr>
          <p:cNvSpPr txBox="1"/>
          <p:nvPr/>
        </p:nvSpPr>
        <p:spPr>
          <a:xfrm>
            <a:off x="1490809" y="2522831"/>
            <a:ext cx="1280384" cy="1338828"/>
          </a:xfrm>
          <a:prstGeom prst="rect">
            <a:avLst/>
          </a:prstGeom>
          <a:solidFill>
            <a:schemeClr val="bg1"/>
          </a:solidFill>
          <a:ln w="28575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350" dirty="0">
                <a:solidFill>
                  <a:srgbClr val="000000"/>
                </a:solidFill>
                <a:latin typeface="Arial" charset="0"/>
              </a:rPr>
              <a:t>Most of the growth in population, energy consumption and emissions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215AA8-E67F-49CD-8FFF-7398A5C3F229}"/>
              </a:ext>
            </a:extLst>
          </p:cNvPr>
          <p:cNvSpPr txBox="1"/>
          <p:nvPr/>
        </p:nvSpPr>
        <p:spPr>
          <a:xfrm>
            <a:off x="3956537" y="3630803"/>
            <a:ext cx="2859121" cy="553998"/>
          </a:xfrm>
          <a:prstGeom prst="rect">
            <a:avLst/>
          </a:prstGeom>
          <a:solidFill>
            <a:schemeClr val="bg1"/>
          </a:solidFill>
          <a:ln w="28575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257175" indent="-257175" defTabSz="685800" eaLnBrk="0" hangingPunct="0">
              <a:spcBef>
                <a:spcPct val="20000"/>
              </a:spcBef>
              <a:defRPr/>
            </a:pPr>
            <a:r>
              <a:rPr lang="en-US" sz="1500" b="1" dirty="0">
                <a:solidFill>
                  <a:srgbClr val="000000"/>
                </a:solidFill>
                <a:latin typeface="Sommet bold"/>
              </a:rPr>
              <a:t>Solar availability – redder is better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F7E4B3FF-2C7B-825C-9487-A09BA53F6483}"/>
              </a:ext>
            </a:extLst>
          </p:cNvPr>
          <p:cNvSpPr txBox="1">
            <a:spLocks/>
          </p:cNvSpPr>
          <p:nvPr/>
        </p:nvSpPr>
        <p:spPr>
          <a:xfrm>
            <a:off x="204083" y="144163"/>
            <a:ext cx="5341952" cy="507164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768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685800" eaLnBrk="0" hangingPunct="0"/>
            <a:r>
              <a:rPr lang="en-US" sz="2250" dirty="0">
                <a:latin typeface="Arial"/>
              </a:rPr>
              <a:t>Australia’s opportunity for leadership </a:t>
            </a:r>
          </a:p>
        </p:txBody>
      </p:sp>
    </p:spTree>
    <p:extLst>
      <p:ext uri="{BB962C8B-B14F-4D97-AF65-F5344CB8AC3E}">
        <p14:creationId xmlns:p14="http://schemas.microsoft.com/office/powerpoint/2010/main" val="4142917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46EE57-4E51-A74E-9310-7C861CF3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436" y="1688105"/>
            <a:ext cx="6751782" cy="757239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Myth 3:  Renewables are too expensive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0B06BB-D7E6-F24E-AC9D-789A91C4C8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ANU Grand Challenge:  Zero-Carbon Energy for the Asia-Pacific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8B0FA-9976-BE4B-891B-7FD70CF81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784721-0B13-884D-88B2-833A6DD8AA9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30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5BF05A-0BE1-C94A-9B5E-B0BB7FEC1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rates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2F44BC-76A2-3B4E-A5C6-186BC8AC5E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ANU Grand Challenge:  Zero-Carbon Energy for the Asia-Pacific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E065FF-6068-CA46-8369-46D306DB6D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784721-0B13-884D-88B2-833A6DD8AA9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024D430-6682-2A43-94F5-4973A65508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930" y="935665"/>
            <a:ext cx="7047465" cy="37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57E62E11-638B-C946-A722-88CEB3F19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405" y="1108992"/>
            <a:ext cx="1259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70C0"/>
                </a:solidFill>
              </a:rPr>
              <a:t>Source:  CSIRO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679BBF4F-012F-E34D-BE64-BBD7778A2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146" y="4509356"/>
            <a:ext cx="32110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Number of units produced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0D745E8-4F50-A14B-8407-12EED7E9DD29}"/>
              </a:ext>
            </a:extLst>
          </p:cNvPr>
          <p:cNvSpPr/>
          <p:nvPr/>
        </p:nvSpPr>
        <p:spPr>
          <a:xfrm>
            <a:off x="6312097" y="999635"/>
            <a:ext cx="2057367" cy="595446"/>
          </a:xfrm>
          <a:custGeom>
            <a:avLst/>
            <a:gdLst>
              <a:gd name="connsiteX0" fmla="*/ 10583 w 201083"/>
              <a:gd name="connsiteY0" fmla="*/ 0 h 730250"/>
              <a:gd name="connsiteX1" fmla="*/ 0 w 201083"/>
              <a:gd name="connsiteY1" fmla="*/ 52917 h 730250"/>
              <a:gd name="connsiteX2" fmla="*/ 10583 w 201083"/>
              <a:gd name="connsiteY2" fmla="*/ 243417 h 730250"/>
              <a:gd name="connsiteX3" fmla="*/ 52916 w 201083"/>
              <a:gd name="connsiteY3" fmla="*/ 338667 h 730250"/>
              <a:gd name="connsiteX4" fmla="*/ 63500 w 201083"/>
              <a:gd name="connsiteY4" fmla="*/ 370417 h 730250"/>
              <a:gd name="connsiteX5" fmla="*/ 84666 w 201083"/>
              <a:gd name="connsiteY5" fmla="*/ 412750 h 730250"/>
              <a:gd name="connsiteX6" fmla="*/ 105833 w 201083"/>
              <a:gd name="connsiteY6" fmla="*/ 539750 h 730250"/>
              <a:gd name="connsiteX7" fmla="*/ 116416 w 201083"/>
              <a:gd name="connsiteY7" fmla="*/ 582084 h 730250"/>
              <a:gd name="connsiteX8" fmla="*/ 179916 w 201083"/>
              <a:gd name="connsiteY8" fmla="*/ 730250 h 730250"/>
              <a:gd name="connsiteX9" fmla="*/ 201083 w 201083"/>
              <a:gd name="connsiteY9" fmla="*/ 687917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83" h="730250">
                <a:moveTo>
                  <a:pt x="10583" y="0"/>
                </a:moveTo>
                <a:cubicBezTo>
                  <a:pt x="7055" y="17639"/>
                  <a:pt x="0" y="34929"/>
                  <a:pt x="0" y="52917"/>
                </a:cubicBezTo>
                <a:cubicBezTo>
                  <a:pt x="0" y="116515"/>
                  <a:pt x="2695" y="180310"/>
                  <a:pt x="10583" y="243417"/>
                </a:cubicBezTo>
                <a:cubicBezTo>
                  <a:pt x="19684" y="316222"/>
                  <a:pt x="28546" y="289927"/>
                  <a:pt x="52916" y="338667"/>
                </a:cubicBezTo>
                <a:cubicBezTo>
                  <a:pt x="57905" y="348645"/>
                  <a:pt x="59105" y="360163"/>
                  <a:pt x="63500" y="370417"/>
                </a:cubicBezTo>
                <a:cubicBezTo>
                  <a:pt x="69715" y="384918"/>
                  <a:pt x="77611" y="398639"/>
                  <a:pt x="84666" y="412750"/>
                </a:cubicBezTo>
                <a:cubicBezTo>
                  <a:pt x="91722" y="455083"/>
                  <a:pt x="97924" y="497568"/>
                  <a:pt x="105833" y="539750"/>
                </a:cubicBezTo>
                <a:cubicBezTo>
                  <a:pt x="108514" y="554046"/>
                  <a:pt x="111144" y="568527"/>
                  <a:pt x="116416" y="582084"/>
                </a:cubicBezTo>
                <a:cubicBezTo>
                  <a:pt x="135891" y="632164"/>
                  <a:pt x="179916" y="730250"/>
                  <a:pt x="179916" y="730250"/>
                </a:cubicBezTo>
                <a:lnTo>
                  <a:pt x="201083" y="687917"/>
                </a:lnTo>
              </a:path>
            </a:pathLst>
          </a:cu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endParaRPr lang="en-US">
              <a:latin typeface="Arial" pitchFamily="-109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0B18F6-70A7-BE4C-9CC1-543AC8233A54}"/>
              </a:ext>
            </a:extLst>
          </p:cNvPr>
          <p:cNvGrpSpPr/>
          <p:nvPr/>
        </p:nvGrpSpPr>
        <p:grpSpPr>
          <a:xfrm>
            <a:off x="3754255" y="1900723"/>
            <a:ext cx="3093295" cy="2161705"/>
            <a:chOff x="3460750" y="2550583"/>
            <a:chExt cx="4519083" cy="280478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D8825C1-EF88-FE4F-A94E-EFBEF87862A5}"/>
                </a:ext>
              </a:extLst>
            </p:cNvPr>
            <p:cNvSpPr/>
            <p:nvPr/>
          </p:nvSpPr>
          <p:spPr>
            <a:xfrm>
              <a:off x="3460750" y="2550583"/>
              <a:ext cx="4519083" cy="2804786"/>
            </a:xfrm>
            <a:custGeom>
              <a:avLst/>
              <a:gdLst>
                <a:gd name="connsiteX0" fmla="*/ 0 w 4519083"/>
                <a:gd name="connsiteY0" fmla="*/ 0 h 2804786"/>
                <a:gd name="connsiteX1" fmla="*/ 10583 w 4519083"/>
                <a:gd name="connsiteY1" fmla="*/ 84667 h 2804786"/>
                <a:gd name="connsiteX2" fmla="*/ 31750 w 4519083"/>
                <a:gd name="connsiteY2" fmla="*/ 264584 h 2804786"/>
                <a:gd name="connsiteX3" fmla="*/ 42333 w 4519083"/>
                <a:gd name="connsiteY3" fmla="*/ 306917 h 2804786"/>
                <a:gd name="connsiteX4" fmla="*/ 63500 w 4519083"/>
                <a:gd name="connsiteY4" fmla="*/ 338667 h 2804786"/>
                <a:gd name="connsiteX5" fmla="*/ 95250 w 4519083"/>
                <a:gd name="connsiteY5" fmla="*/ 465667 h 2804786"/>
                <a:gd name="connsiteX6" fmla="*/ 105833 w 4519083"/>
                <a:gd name="connsiteY6" fmla="*/ 529167 h 2804786"/>
                <a:gd name="connsiteX7" fmla="*/ 137583 w 4519083"/>
                <a:gd name="connsiteY7" fmla="*/ 603250 h 2804786"/>
                <a:gd name="connsiteX8" fmla="*/ 148167 w 4519083"/>
                <a:gd name="connsiteY8" fmla="*/ 666750 h 2804786"/>
                <a:gd name="connsiteX9" fmla="*/ 169333 w 4519083"/>
                <a:gd name="connsiteY9" fmla="*/ 698500 h 2804786"/>
                <a:gd name="connsiteX10" fmla="*/ 190500 w 4519083"/>
                <a:gd name="connsiteY10" fmla="*/ 762000 h 2804786"/>
                <a:gd name="connsiteX11" fmla="*/ 201083 w 4519083"/>
                <a:gd name="connsiteY11" fmla="*/ 814917 h 2804786"/>
                <a:gd name="connsiteX12" fmla="*/ 211667 w 4519083"/>
                <a:gd name="connsiteY12" fmla="*/ 857250 h 2804786"/>
                <a:gd name="connsiteX13" fmla="*/ 232833 w 4519083"/>
                <a:gd name="connsiteY13" fmla="*/ 931334 h 2804786"/>
                <a:gd name="connsiteX14" fmla="*/ 264583 w 4519083"/>
                <a:gd name="connsiteY14" fmla="*/ 1026584 h 2804786"/>
                <a:gd name="connsiteX15" fmla="*/ 285750 w 4519083"/>
                <a:gd name="connsiteY15" fmla="*/ 1090084 h 2804786"/>
                <a:gd name="connsiteX16" fmla="*/ 296333 w 4519083"/>
                <a:gd name="connsiteY16" fmla="*/ 1174750 h 2804786"/>
                <a:gd name="connsiteX17" fmla="*/ 306917 w 4519083"/>
                <a:gd name="connsiteY17" fmla="*/ 1206500 h 2804786"/>
                <a:gd name="connsiteX18" fmla="*/ 317500 w 4519083"/>
                <a:gd name="connsiteY18" fmla="*/ 1248834 h 2804786"/>
                <a:gd name="connsiteX19" fmla="*/ 338667 w 4519083"/>
                <a:gd name="connsiteY19" fmla="*/ 1322917 h 2804786"/>
                <a:gd name="connsiteX20" fmla="*/ 359833 w 4519083"/>
                <a:gd name="connsiteY20" fmla="*/ 1397000 h 2804786"/>
                <a:gd name="connsiteX21" fmla="*/ 381000 w 4519083"/>
                <a:gd name="connsiteY21" fmla="*/ 1428750 h 2804786"/>
                <a:gd name="connsiteX22" fmla="*/ 412750 w 4519083"/>
                <a:gd name="connsiteY22" fmla="*/ 1439334 h 2804786"/>
                <a:gd name="connsiteX23" fmla="*/ 455083 w 4519083"/>
                <a:gd name="connsiteY23" fmla="*/ 1524000 h 2804786"/>
                <a:gd name="connsiteX24" fmla="*/ 486833 w 4519083"/>
                <a:gd name="connsiteY24" fmla="*/ 1534584 h 2804786"/>
                <a:gd name="connsiteX25" fmla="*/ 560917 w 4519083"/>
                <a:gd name="connsiteY25" fmla="*/ 1629834 h 2804786"/>
                <a:gd name="connsiteX26" fmla="*/ 603250 w 4519083"/>
                <a:gd name="connsiteY26" fmla="*/ 1714500 h 2804786"/>
                <a:gd name="connsiteX27" fmla="*/ 635000 w 4519083"/>
                <a:gd name="connsiteY27" fmla="*/ 1725084 h 2804786"/>
                <a:gd name="connsiteX28" fmla="*/ 666750 w 4519083"/>
                <a:gd name="connsiteY28" fmla="*/ 1778000 h 2804786"/>
                <a:gd name="connsiteX29" fmla="*/ 698500 w 4519083"/>
                <a:gd name="connsiteY29" fmla="*/ 1799167 h 2804786"/>
                <a:gd name="connsiteX30" fmla="*/ 772583 w 4519083"/>
                <a:gd name="connsiteY30" fmla="*/ 1894417 h 2804786"/>
                <a:gd name="connsiteX31" fmla="*/ 804333 w 4519083"/>
                <a:gd name="connsiteY31" fmla="*/ 1905000 h 2804786"/>
                <a:gd name="connsiteX32" fmla="*/ 825500 w 4519083"/>
                <a:gd name="connsiteY32" fmla="*/ 1947334 h 2804786"/>
                <a:gd name="connsiteX33" fmla="*/ 857250 w 4519083"/>
                <a:gd name="connsiteY33" fmla="*/ 1957917 h 2804786"/>
                <a:gd name="connsiteX34" fmla="*/ 899583 w 4519083"/>
                <a:gd name="connsiteY34" fmla="*/ 1989667 h 2804786"/>
                <a:gd name="connsiteX35" fmla="*/ 931333 w 4519083"/>
                <a:gd name="connsiteY35" fmla="*/ 2021417 h 2804786"/>
                <a:gd name="connsiteX36" fmla="*/ 1016000 w 4519083"/>
                <a:gd name="connsiteY36" fmla="*/ 2074334 h 2804786"/>
                <a:gd name="connsiteX37" fmla="*/ 1058333 w 4519083"/>
                <a:gd name="connsiteY37" fmla="*/ 2127250 h 2804786"/>
                <a:gd name="connsiteX38" fmla="*/ 1153583 w 4519083"/>
                <a:gd name="connsiteY38" fmla="*/ 2180167 h 2804786"/>
                <a:gd name="connsiteX39" fmla="*/ 1460500 w 4519083"/>
                <a:gd name="connsiteY39" fmla="*/ 2370667 h 2804786"/>
                <a:gd name="connsiteX40" fmla="*/ 1608667 w 4519083"/>
                <a:gd name="connsiteY40" fmla="*/ 2444750 h 2804786"/>
                <a:gd name="connsiteX41" fmla="*/ 1756833 w 4519083"/>
                <a:gd name="connsiteY41" fmla="*/ 2476500 h 2804786"/>
                <a:gd name="connsiteX42" fmla="*/ 1852083 w 4519083"/>
                <a:gd name="connsiteY42" fmla="*/ 2508250 h 2804786"/>
                <a:gd name="connsiteX43" fmla="*/ 1905000 w 4519083"/>
                <a:gd name="connsiteY43" fmla="*/ 2518834 h 2804786"/>
                <a:gd name="connsiteX44" fmla="*/ 1947333 w 4519083"/>
                <a:gd name="connsiteY44" fmla="*/ 2529417 h 2804786"/>
                <a:gd name="connsiteX45" fmla="*/ 2254250 w 4519083"/>
                <a:gd name="connsiteY45" fmla="*/ 2561167 h 2804786"/>
                <a:gd name="connsiteX46" fmla="*/ 2286000 w 4519083"/>
                <a:gd name="connsiteY46" fmla="*/ 2571750 h 2804786"/>
                <a:gd name="connsiteX47" fmla="*/ 2561167 w 4519083"/>
                <a:gd name="connsiteY47" fmla="*/ 2603500 h 2804786"/>
                <a:gd name="connsiteX48" fmla="*/ 2677583 w 4519083"/>
                <a:gd name="connsiteY48" fmla="*/ 2614084 h 2804786"/>
                <a:gd name="connsiteX49" fmla="*/ 2910417 w 4519083"/>
                <a:gd name="connsiteY49" fmla="*/ 2645834 h 2804786"/>
                <a:gd name="connsiteX50" fmla="*/ 2952750 w 4519083"/>
                <a:gd name="connsiteY50" fmla="*/ 2656417 h 2804786"/>
                <a:gd name="connsiteX51" fmla="*/ 3323167 w 4519083"/>
                <a:gd name="connsiteY51" fmla="*/ 2688167 h 2804786"/>
                <a:gd name="connsiteX52" fmla="*/ 3481917 w 4519083"/>
                <a:gd name="connsiteY52" fmla="*/ 2741084 h 2804786"/>
                <a:gd name="connsiteX53" fmla="*/ 3630083 w 4519083"/>
                <a:gd name="connsiteY53" fmla="*/ 2762250 h 2804786"/>
                <a:gd name="connsiteX54" fmla="*/ 3672417 w 4519083"/>
                <a:gd name="connsiteY54" fmla="*/ 2772834 h 2804786"/>
                <a:gd name="connsiteX55" fmla="*/ 4349750 w 4519083"/>
                <a:gd name="connsiteY55" fmla="*/ 2783417 h 2804786"/>
                <a:gd name="connsiteX56" fmla="*/ 4445000 w 4519083"/>
                <a:gd name="connsiteY56" fmla="*/ 2794000 h 2804786"/>
                <a:gd name="connsiteX57" fmla="*/ 4519083 w 4519083"/>
                <a:gd name="connsiteY57" fmla="*/ 2804584 h 280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519083" h="2804786">
                  <a:moveTo>
                    <a:pt x="0" y="0"/>
                  </a:moveTo>
                  <a:cubicBezTo>
                    <a:pt x="3528" y="28222"/>
                    <a:pt x="7753" y="56366"/>
                    <a:pt x="10583" y="84667"/>
                  </a:cubicBezTo>
                  <a:cubicBezTo>
                    <a:pt x="22991" y="208742"/>
                    <a:pt x="12697" y="178841"/>
                    <a:pt x="31750" y="264584"/>
                  </a:cubicBezTo>
                  <a:cubicBezTo>
                    <a:pt x="34905" y="278783"/>
                    <a:pt x="36603" y="293548"/>
                    <a:pt x="42333" y="306917"/>
                  </a:cubicBezTo>
                  <a:cubicBezTo>
                    <a:pt x="47344" y="318608"/>
                    <a:pt x="56444" y="328084"/>
                    <a:pt x="63500" y="338667"/>
                  </a:cubicBezTo>
                  <a:cubicBezTo>
                    <a:pt x="74083" y="381000"/>
                    <a:pt x="85784" y="423070"/>
                    <a:pt x="95250" y="465667"/>
                  </a:cubicBezTo>
                  <a:cubicBezTo>
                    <a:pt x="99905" y="486615"/>
                    <a:pt x="99522" y="508657"/>
                    <a:pt x="105833" y="529167"/>
                  </a:cubicBezTo>
                  <a:cubicBezTo>
                    <a:pt x="113734" y="554846"/>
                    <a:pt x="127000" y="578556"/>
                    <a:pt x="137583" y="603250"/>
                  </a:cubicBezTo>
                  <a:cubicBezTo>
                    <a:pt x="141111" y="624417"/>
                    <a:pt x="141381" y="646393"/>
                    <a:pt x="148167" y="666750"/>
                  </a:cubicBezTo>
                  <a:cubicBezTo>
                    <a:pt x="152189" y="678817"/>
                    <a:pt x="164167" y="686877"/>
                    <a:pt x="169333" y="698500"/>
                  </a:cubicBezTo>
                  <a:cubicBezTo>
                    <a:pt x="178395" y="718889"/>
                    <a:pt x="184629" y="740475"/>
                    <a:pt x="190500" y="762000"/>
                  </a:cubicBezTo>
                  <a:cubicBezTo>
                    <a:pt x="195233" y="779354"/>
                    <a:pt x="197181" y="797357"/>
                    <a:pt x="201083" y="814917"/>
                  </a:cubicBezTo>
                  <a:cubicBezTo>
                    <a:pt x="204238" y="829116"/>
                    <a:pt x="207671" y="843264"/>
                    <a:pt x="211667" y="857250"/>
                  </a:cubicBezTo>
                  <a:cubicBezTo>
                    <a:pt x="229345" y="919122"/>
                    <a:pt x="216291" y="856894"/>
                    <a:pt x="232833" y="931334"/>
                  </a:cubicBezTo>
                  <a:cubicBezTo>
                    <a:pt x="258254" y="1045729"/>
                    <a:pt x="225073" y="927808"/>
                    <a:pt x="264583" y="1026584"/>
                  </a:cubicBezTo>
                  <a:cubicBezTo>
                    <a:pt x="272869" y="1047300"/>
                    <a:pt x="285750" y="1090084"/>
                    <a:pt x="285750" y="1090084"/>
                  </a:cubicBezTo>
                  <a:cubicBezTo>
                    <a:pt x="289278" y="1118306"/>
                    <a:pt x="291245" y="1146767"/>
                    <a:pt x="296333" y="1174750"/>
                  </a:cubicBezTo>
                  <a:cubicBezTo>
                    <a:pt x="298329" y="1185726"/>
                    <a:pt x="303852" y="1195773"/>
                    <a:pt x="306917" y="1206500"/>
                  </a:cubicBezTo>
                  <a:cubicBezTo>
                    <a:pt x="310913" y="1220486"/>
                    <a:pt x="313673" y="1234801"/>
                    <a:pt x="317500" y="1248834"/>
                  </a:cubicBezTo>
                  <a:cubicBezTo>
                    <a:pt x="324258" y="1273612"/>
                    <a:pt x="331909" y="1298139"/>
                    <a:pt x="338667" y="1322917"/>
                  </a:cubicBezTo>
                  <a:cubicBezTo>
                    <a:pt x="342736" y="1337836"/>
                    <a:pt x="351722" y="1380778"/>
                    <a:pt x="359833" y="1397000"/>
                  </a:cubicBezTo>
                  <a:cubicBezTo>
                    <a:pt x="365521" y="1408377"/>
                    <a:pt x="371068" y="1420804"/>
                    <a:pt x="381000" y="1428750"/>
                  </a:cubicBezTo>
                  <a:cubicBezTo>
                    <a:pt x="389711" y="1435719"/>
                    <a:pt x="402167" y="1435806"/>
                    <a:pt x="412750" y="1439334"/>
                  </a:cubicBezTo>
                  <a:cubicBezTo>
                    <a:pt x="419141" y="1455312"/>
                    <a:pt x="436435" y="1509081"/>
                    <a:pt x="455083" y="1524000"/>
                  </a:cubicBezTo>
                  <a:cubicBezTo>
                    <a:pt x="463794" y="1530969"/>
                    <a:pt x="476250" y="1531056"/>
                    <a:pt x="486833" y="1534584"/>
                  </a:cubicBezTo>
                  <a:cubicBezTo>
                    <a:pt x="511528" y="1566334"/>
                    <a:pt x="548198" y="1591675"/>
                    <a:pt x="560917" y="1629834"/>
                  </a:cubicBezTo>
                  <a:cubicBezTo>
                    <a:pt x="571228" y="1660768"/>
                    <a:pt x="578256" y="1689506"/>
                    <a:pt x="603250" y="1714500"/>
                  </a:cubicBezTo>
                  <a:cubicBezTo>
                    <a:pt x="611138" y="1722388"/>
                    <a:pt x="624417" y="1721556"/>
                    <a:pt x="635000" y="1725084"/>
                  </a:cubicBezTo>
                  <a:cubicBezTo>
                    <a:pt x="645583" y="1742723"/>
                    <a:pt x="653363" y="1762382"/>
                    <a:pt x="666750" y="1778000"/>
                  </a:cubicBezTo>
                  <a:cubicBezTo>
                    <a:pt x="675028" y="1787657"/>
                    <a:pt x="690124" y="1789594"/>
                    <a:pt x="698500" y="1799167"/>
                  </a:cubicBezTo>
                  <a:cubicBezTo>
                    <a:pt x="727935" y="1832807"/>
                    <a:pt x="735318" y="1869574"/>
                    <a:pt x="772583" y="1894417"/>
                  </a:cubicBezTo>
                  <a:cubicBezTo>
                    <a:pt x="781865" y="1900605"/>
                    <a:pt x="793750" y="1901472"/>
                    <a:pt x="804333" y="1905000"/>
                  </a:cubicBezTo>
                  <a:cubicBezTo>
                    <a:pt x="811389" y="1919111"/>
                    <a:pt x="814344" y="1936178"/>
                    <a:pt x="825500" y="1947334"/>
                  </a:cubicBezTo>
                  <a:cubicBezTo>
                    <a:pt x="833388" y="1955222"/>
                    <a:pt x="847564" y="1952382"/>
                    <a:pt x="857250" y="1957917"/>
                  </a:cubicBezTo>
                  <a:cubicBezTo>
                    <a:pt x="872565" y="1966668"/>
                    <a:pt x="886191" y="1978188"/>
                    <a:pt x="899583" y="1989667"/>
                  </a:cubicBezTo>
                  <a:cubicBezTo>
                    <a:pt x="910947" y="1999407"/>
                    <a:pt x="919229" y="2012614"/>
                    <a:pt x="931333" y="2021417"/>
                  </a:cubicBezTo>
                  <a:cubicBezTo>
                    <a:pt x="958249" y="2040992"/>
                    <a:pt x="990433" y="2053028"/>
                    <a:pt x="1016000" y="2074334"/>
                  </a:cubicBezTo>
                  <a:cubicBezTo>
                    <a:pt x="1033353" y="2088795"/>
                    <a:pt x="1040429" y="2113478"/>
                    <a:pt x="1058333" y="2127250"/>
                  </a:cubicBezTo>
                  <a:cubicBezTo>
                    <a:pt x="1087122" y="2149395"/>
                    <a:pt x="1122701" y="2161049"/>
                    <a:pt x="1153583" y="2180167"/>
                  </a:cubicBezTo>
                  <a:cubicBezTo>
                    <a:pt x="1370797" y="2314633"/>
                    <a:pt x="1192529" y="2223716"/>
                    <a:pt x="1460500" y="2370667"/>
                  </a:cubicBezTo>
                  <a:cubicBezTo>
                    <a:pt x="1508916" y="2397218"/>
                    <a:pt x="1554521" y="2433921"/>
                    <a:pt x="1608667" y="2444750"/>
                  </a:cubicBezTo>
                  <a:cubicBezTo>
                    <a:pt x="1626410" y="2448299"/>
                    <a:pt x="1720979" y="2465468"/>
                    <a:pt x="1756833" y="2476500"/>
                  </a:cubicBezTo>
                  <a:cubicBezTo>
                    <a:pt x="1788820" y="2486342"/>
                    <a:pt x="1819266" y="2501686"/>
                    <a:pt x="1852083" y="2508250"/>
                  </a:cubicBezTo>
                  <a:cubicBezTo>
                    <a:pt x="1869722" y="2511778"/>
                    <a:pt x="1887440" y="2514932"/>
                    <a:pt x="1905000" y="2518834"/>
                  </a:cubicBezTo>
                  <a:cubicBezTo>
                    <a:pt x="1919199" y="2521989"/>
                    <a:pt x="1933037" y="2526736"/>
                    <a:pt x="1947333" y="2529417"/>
                  </a:cubicBezTo>
                  <a:cubicBezTo>
                    <a:pt x="2103439" y="2558687"/>
                    <a:pt x="2073697" y="2550547"/>
                    <a:pt x="2254250" y="2561167"/>
                  </a:cubicBezTo>
                  <a:cubicBezTo>
                    <a:pt x="2264833" y="2564695"/>
                    <a:pt x="2275061" y="2569562"/>
                    <a:pt x="2286000" y="2571750"/>
                  </a:cubicBezTo>
                  <a:cubicBezTo>
                    <a:pt x="2424828" y="2599516"/>
                    <a:pt x="2412894" y="2591638"/>
                    <a:pt x="2561167" y="2603500"/>
                  </a:cubicBezTo>
                  <a:cubicBezTo>
                    <a:pt x="2600008" y="2606607"/>
                    <a:pt x="2638811" y="2610207"/>
                    <a:pt x="2677583" y="2614084"/>
                  </a:cubicBezTo>
                  <a:cubicBezTo>
                    <a:pt x="2763966" y="2622722"/>
                    <a:pt x="2821125" y="2630077"/>
                    <a:pt x="2910417" y="2645834"/>
                  </a:cubicBezTo>
                  <a:cubicBezTo>
                    <a:pt x="2924741" y="2648362"/>
                    <a:pt x="2938281" y="2654933"/>
                    <a:pt x="2952750" y="2656417"/>
                  </a:cubicBezTo>
                  <a:cubicBezTo>
                    <a:pt x="3076028" y="2669061"/>
                    <a:pt x="3199695" y="2677584"/>
                    <a:pt x="3323167" y="2688167"/>
                  </a:cubicBezTo>
                  <a:cubicBezTo>
                    <a:pt x="3376084" y="2705806"/>
                    <a:pt x="3427695" y="2727996"/>
                    <a:pt x="3481917" y="2741084"/>
                  </a:cubicBezTo>
                  <a:cubicBezTo>
                    <a:pt x="3530414" y="2752790"/>
                    <a:pt x="3580872" y="2754048"/>
                    <a:pt x="3630083" y="2762250"/>
                  </a:cubicBezTo>
                  <a:cubicBezTo>
                    <a:pt x="3644431" y="2764641"/>
                    <a:pt x="3657878" y="2772406"/>
                    <a:pt x="3672417" y="2772834"/>
                  </a:cubicBezTo>
                  <a:cubicBezTo>
                    <a:pt x="3898125" y="2779473"/>
                    <a:pt x="4123972" y="2779889"/>
                    <a:pt x="4349750" y="2783417"/>
                  </a:cubicBezTo>
                  <a:cubicBezTo>
                    <a:pt x="4381500" y="2786945"/>
                    <a:pt x="4413426" y="2789142"/>
                    <a:pt x="4445000" y="2794000"/>
                  </a:cubicBezTo>
                  <a:cubicBezTo>
                    <a:pt x="4530480" y="2807151"/>
                    <a:pt x="4448864" y="2804584"/>
                    <a:pt x="4519083" y="2804584"/>
                  </a:cubicBezTo>
                </a:path>
              </a:pathLst>
            </a:custGeom>
            <a:ln w="57150" cmpd="sng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</a:pPr>
              <a:endParaRPr lang="en-US">
                <a:latin typeface="Arial" pitchFamily="-109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7BCED-85AA-3045-B7F0-1CC30C692AE8}"/>
                </a:ext>
              </a:extLst>
            </p:cNvPr>
            <p:cNvSpPr txBox="1"/>
            <p:nvPr/>
          </p:nvSpPr>
          <p:spPr>
            <a:xfrm>
              <a:off x="3619500" y="2815167"/>
              <a:ext cx="2531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Competing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221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71DFD3-E2DD-B04D-8DE9-7D71E6BAF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learning rates:  solar PV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A8BFD-68F7-9E41-9B39-071F6E3B1D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ANU Grand Challenge:  Zero-Carbon Energy for the Asia-Pacific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D5DBB-0751-A040-A731-BD21662AAC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784721-0B13-884D-88B2-833A6DD8AA9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1855500-ADB7-0548-91D6-0A8C9FB12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100" y="4462737"/>
            <a:ext cx="6857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Time</a:t>
            </a:r>
          </a:p>
        </p:txBody>
      </p:sp>
      <p:cxnSp>
        <p:nvCxnSpPr>
          <p:cNvPr id="8" name="Straight Arrow Connector 4">
            <a:extLst>
              <a:ext uri="{FF2B5EF4-FFF2-40B4-BE49-F238E27FC236}">
                <a16:creationId xmlns:a16="http://schemas.microsoft.com/office/drawing/2014/main" id="{9DFC6C53-8B04-2D42-8F46-A1C01F8BAC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54000" y="4647403"/>
            <a:ext cx="591685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TextBox 3">
            <a:extLst>
              <a:ext uri="{FF2B5EF4-FFF2-40B4-BE49-F238E27FC236}">
                <a16:creationId xmlns:a16="http://schemas.microsoft.com/office/drawing/2014/main" id="{D4DDF590-7156-2E4B-A27A-A366C0978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615" y="4173531"/>
            <a:ext cx="2964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0070C0"/>
                </a:solidFill>
              </a:rPr>
              <a:t>Source: </a:t>
            </a:r>
            <a:r>
              <a:rPr lang="en-AU" sz="1200" dirty="0">
                <a:solidFill>
                  <a:srgbClr val="0070C0"/>
                </a:solidFill>
              </a:rPr>
              <a:t>13</a:t>
            </a:r>
            <a:r>
              <a:rPr lang="en-AU" sz="1200" baseline="30000" dirty="0">
                <a:solidFill>
                  <a:srgbClr val="0070C0"/>
                </a:solidFill>
              </a:rPr>
              <a:t>th</a:t>
            </a:r>
            <a:r>
              <a:rPr lang="en-AU" sz="1200" dirty="0">
                <a:solidFill>
                  <a:srgbClr val="0070C0"/>
                </a:solidFill>
              </a:rPr>
              <a:t> International Technology Roadmap for PV (2022) </a:t>
            </a:r>
            <a:endParaRPr lang="en-US" sz="1200" dirty="0">
              <a:solidFill>
                <a:srgbClr val="0070C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441EA2-BE07-EC40-BA8B-76AF18C452DA}"/>
              </a:ext>
            </a:extLst>
          </p:cNvPr>
          <p:cNvGrpSpPr>
            <a:grpSpLocks/>
          </p:cNvGrpSpPr>
          <p:nvPr/>
        </p:nvGrpSpPr>
        <p:grpSpPr bwMode="auto">
          <a:xfrm>
            <a:off x="267014" y="1549596"/>
            <a:ext cx="1034090" cy="2176780"/>
            <a:chOff x="1471975" y="1595666"/>
            <a:chExt cx="1688372" cy="3363891"/>
          </a:xfrm>
        </p:grpSpPr>
        <p:cxnSp>
          <p:nvCxnSpPr>
            <p:cNvPr id="11" name="Straight Arrow Connector 4">
              <a:extLst>
                <a:ext uri="{FF2B5EF4-FFF2-40B4-BE49-F238E27FC236}">
                  <a16:creationId xmlns:a16="http://schemas.microsoft.com/office/drawing/2014/main" id="{AA4764F0-22A5-7C45-81D7-84206FA771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60347" y="1595666"/>
              <a:ext cx="0" cy="3363891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0CEE6FB0-35C0-D84D-BAE1-F6FF057B65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1975" y="2847398"/>
              <a:ext cx="1437390" cy="1141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FF0000"/>
                  </a:solidFill>
                </a:rPr>
                <a:t>1/500th</a:t>
              </a:r>
            </a:p>
            <a:p>
              <a:pPr eaLnBrk="1" hangingPunct="1"/>
              <a:r>
                <a:rPr lang="en-US" sz="1400" dirty="0">
                  <a:solidFill>
                    <a:srgbClr val="FF0000"/>
                  </a:solidFill>
                </a:rPr>
                <a:t>price per</a:t>
              </a:r>
            </a:p>
            <a:p>
              <a:pPr eaLnBrk="1" hangingPunct="1"/>
              <a:r>
                <a:rPr lang="en-US" sz="1400" dirty="0">
                  <a:solidFill>
                    <a:srgbClr val="FF0000"/>
                  </a:solidFill>
                </a:rPr>
                <a:t>module!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EE58A8-9B64-AB47-8122-24A1C2767D80}"/>
              </a:ext>
            </a:extLst>
          </p:cNvPr>
          <p:cNvSpPr txBox="1"/>
          <p:nvPr/>
        </p:nvSpPr>
        <p:spPr>
          <a:xfrm>
            <a:off x="7004598" y="1360714"/>
            <a:ext cx="17794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Doubling the units of production decreases the price by 24.1% 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This represents a compound annual growth rate (CAGR) of 33% for the last 40+ years!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DD2F8E-33BE-4347-A9DF-DE49ECC934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944" y="886968"/>
            <a:ext cx="4997354" cy="36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19AC33-DDC8-AB49-9647-311645CAA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rates for various technologies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7DADA6-141E-5040-A609-23EACC89C2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ANU Grand Challenge:  Zero-Carbon Energy for the Asia-Pacific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66C01A-E348-1248-9268-DDE2654379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784721-0B13-884D-88B2-833A6DD8AA9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476484-A7E1-E846-A66E-5D810301C2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920" y="907312"/>
            <a:ext cx="5293789" cy="38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31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518E21-A3CD-A742-9BC5-75B1F18A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Levelised</a:t>
            </a:r>
            <a:r>
              <a:rPr lang="en-US" dirty="0"/>
              <a:t> cost of electricity (LCOE)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0438C-4A5F-3449-A88D-BFD34621C7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ANU Grand Challenge:  Zero-Carbon Energy for the Asia-Pacific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F4057-BB24-364A-9966-71F3F9E41E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784721-0B13-884D-88B2-833A6DD8AA9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1F77512-5695-CD4C-860F-E0964E70E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141" y="1004954"/>
            <a:ext cx="6991717" cy="278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BFBD7A46-FB06-CF4B-AF64-BD4A1F39C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622" y="3924762"/>
            <a:ext cx="70542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I</a:t>
            </a:r>
            <a:r>
              <a:rPr lang="en-US" sz="1600" baseline="-25000" dirty="0"/>
              <a:t>t</a:t>
            </a:r>
            <a:r>
              <a:rPr lang="en-US" sz="1600" dirty="0"/>
              <a:t>   = Investment in year t			E</a:t>
            </a:r>
            <a:r>
              <a:rPr lang="en-US" sz="1600" baseline="-25000" dirty="0"/>
              <a:t>t</a:t>
            </a:r>
            <a:r>
              <a:rPr lang="en-US" sz="1600" dirty="0"/>
              <a:t> = Electricity generation</a:t>
            </a:r>
          </a:p>
          <a:p>
            <a:pPr eaLnBrk="1" hangingPunct="1"/>
            <a:r>
              <a:rPr lang="en-US" sz="1600" dirty="0"/>
              <a:t>M</a:t>
            </a:r>
            <a:r>
              <a:rPr lang="en-US" sz="1600" baseline="-25000" dirty="0"/>
              <a:t>t</a:t>
            </a:r>
            <a:r>
              <a:rPr lang="en-US" sz="1600" dirty="0"/>
              <a:t> = Operations and maintenance	r   = Discount rate</a:t>
            </a:r>
          </a:p>
          <a:p>
            <a:pPr eaLnBrk="1" hangingPunct="1"/>
            <a:r>
              <a:rPr lang="en-US" sz="1600" dirty="0"/>
              <a:t>F</a:t>
            </a:r>
            <a:r>
              <a:rPr lang="en-US" sz="1600" baseline="-25000" dirty="0"/>
              <a:t>t</a:t>
            </a:r>
            <a:r>
              <a:rPr lang="en-US" sz="1600" dirty="0"/>
              <a:t>  = Fuel expenditure			n  = Life of system (</a:t>
            </a:r>
            <a:r>
              <a:rPr lang="en-US" sz="1600" dirty="0" err="1"/>
              <a:t>amortisation</a:t>
            </a:r>
            <a:r>
              <a:rPr lang="en-US" sz="1600" dirty="0"/>
              <a:t>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2B9C1A-5F48-8647-9B6F-2675426B184A}"/>
              </a:ext>
            </a:extLst>
          </p:cNvPr>
          <p:cNvGrpSpPr/>
          <p:nvPr/>
        </p:nvGrpSpPr>
        <p:grpSpPr>
          <a:xfrm>
            <a:off x="1273326" y="841136"/>
            <a:ext cx="2108269" cy="2489155"/>
            <a:chOff x="473539" y="1005415"/>
            <a:chExt cx="3020147" cy="361925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E8D152-9014-F14B-884F-495AB07BA000}"/>
                </a:ext>
              </a:extLst>
            </p:cNvPr>
            <p:cNvSpPr txBox="1"/>
            <p:nvPr/>
          </p:nvSpPr>
          <p:spPr>
            <a:xfrm>
              <a:off x="473539" y="3595397"/>
              <a:ext cx="3020147" cy="1029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Caution: assumes </a:t>
              </a:r>
            </a:p>
            <a:p>
              <a:r>
                <a:rPr lang="en-US" sz="2000" b="1" dirty="0">
                  <a:solidFill>
                    <a:srgbClr val="FF0000"/>
                  </a:solidFill>
                </a:rPr>
                <a:t>plug-and-play !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FBEB550-0A12-9A40-9EE4-9028222FE804}"/>
                </a:ext>
              </a:extLst>
            </p:cNvPr>
            <p:cNvGrpSpPr/>
            <p:nvPr/>
          </p:nvGrpSpPr>
          <p:grpSpPr>
            <a:xfrm>
              <a:off x="719661" y="1005415"/>
              <a:ext cx="2127249" cy="1693333"/>
              <a:chOff x="1174750" y="-2455333"/>
              <a:chExt cx="7620000" cy="63500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BEB5AA6-11FE-2F40-A48A-DC32C5020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74750" y="-2455333"/>
                <a:ext cx="7620000" cy="6350000"/>
              </a:xfrm>
              <a:prstGeom prst="rect">
                <a:avLst/>
              </a:prstGeom>
            </p:spPr>
          </p:pic>
          <p:sp>
            <p:nvSpPr>
              <p:cNvPr id="12" name="Isosceles Triangle 3">
                <a:extLst>
                  <a:ext uri="{FF2B5EF4-FFF2-40B4-BE49-F238E27FC236}">
                    <a16:creationId xmlns:a16="http://schemas.microsoft.com/office/drawing/2014/main" id="{78152599-C351-0347-8345-FAD3807A86FE}"/>
                  </a:ext>
                </a:extLst>
              </p:cNvPr>
              <p:cNvSpPr/>
              <p:nvPr/>
            </p:nvSpPr>
            <p:spPr bwMode="auto">
              <a:xfrm>
                <a:off x="2423583" y="-1037169"/>
                <a:ext cx="5143495" cy="4127500"/>
              </a:xfrm>
              <a:prstGeom prst="triangle">
                <a:avLst>
                  <a:gd name="adj" fmla="val 47733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spcBef>
                    <a:spcPct val="0"/>
                  </a:spcBef>
                </a:pPr>
                <a:endParaRPr lang="en-US" sz="4400" b="1" dirty="0">
                  <a:latin typeface="Arial" pitchFamily="-109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DF3D6E-7BC8-B747-BAD6-0E9AF9229D98}"/>
                  </a:ext>
                </a:extLst>
              </p:cNvPr>
              <p:cNvSpPr txBox="1"/>
              <p:nvPr/>
            </p:nvSpPr>
            <p:spPr>
              <a:xfrm>
                <a:off x="3162570" y="1291158"/>
                <a:ext cx="3867726" cy="1845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Arial" pitchFamily="-109" charset="0"/>
                  </a:rPr>
                  <a:t>LCOE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50DDF6-419F-3349-894B-E6DDB70C9E8D}"/>
              </a:ext>
            </a:extLst>
          </p:cNvPr>
          <p:cNvGrpSpPr/>
          <p:nvPr/>
        </p:nvGrpSpPr>
        <p:grpSpPr>
          <a:xfrm>
            <a:off x="4210698" y="731897"/>
            <a:ext cx="3248364" cy="974203"/>
            <a:chOff x="4210698" y="731897"/>
            <a:chExt cx="3248364" cy="97420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6EFAED3-9554-304C-85B6-0CD09EC93088}"/>
                </a:ext>
              </a:extLst>
            </p:cNvPr>
            <p:cNvSpPr/>
            <p:nvPr/>
          </p:nvSpPr>
          <p:spPr>
            <a:xfrm>
              <a:off x="4210698" y="920539"/>
              <a:ext cx="852854" cy="785561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D267E69-0048-9547-91D4-0DD37F265451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5044656" y="916563"/>
              <a:ext cx="993568" cy="23353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AFD4A7-5A83-0E4E-AD2E-C7A50A86D131}"/>
                </a:ext>
              </a:extLst>
            </p:cNvPr>
            <p:cNvSpPr txBox="1"/>
            <p:nvPr/>
          </p:nvSpPr>
          <p:spPr>
            <a:xfrm>
              <a:off x="6038224" y="731897"/>
              <a:ext cx="142083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Learning 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09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0A459C-6F88-BD4C-B737-76B7062E94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27" y="843423"/>
            <a:ext cx="7241573" cy="395433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DB976C-7278-0248-B02F-8FDF83BB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Australia:  solar and wind now cheaper than coal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3272DA-5B4F-8D4A-BA48-E3912D6431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ANU Grand Challenge:  Zero-Carbon Energy for the Asia-Pacific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A6E47-5FF2-7847-B1C1-9F4A7933E0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784721-0B13-884D-88B2-833A6DD8AA9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35F65-BFA8-6D4E-A400-9973C9F3CA8D}"/>
              </a:ext>
            </a:extLst>
          </p:cNvPr>
          <p:cNvSpPr txBox="1"/>
          <p:nvPr/>
        </p:nvSpPr>
        <p:spPr>
          <a:xfrm>
            <a:off x="5752904" y="965161"/>
            <a:ext cx="602511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AU" sz="1400" dirty="0"/>
              <a:t>Wind</a:t>
            </a:r>
          </a:p>
          <a:p>
            <a:r>
              <a:rPr lang="en-AU" sz="1400" dirty="0"/>
              <a:t>&amp; PV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ED4509-C8FD-4446-8063-F640F40A2940}"/>
              </a:ext>
            </a:extLst>
          </p:cNvPr>
          <p:cNvSpPr txBox="1"/>
          <p:nvPr/>
        </p:nvSpPr>
        <p:spPr>
          <a:xfrm>
            <a:off x="6780376" y="972630"/>
            <a:ext cx="1005667" cy="73866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AU" sz="1400" dirty="0"/>
              <a:t>Wind &amp; PV</a:t>
            </a:r>
          </a:p>
          <a:p>
            <a:r>
              <a:rPr lang="en-AU" sz="1400" dirty="0"/>
              <a:t>+ storage</a:t>
            </a:r>
          </a:p>
          <a:p>
            <a:r>
              <a:rPr lang="en-AU" sz="1400" dirty="0"/>
              <a:t>+ transmit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89A657-1AE4-A34B-80B6-987CDDC9996B}"/>
              </a:ext>
            </a:extLst>
          </p:cNvPr>
          <p:cNvSpPr txBox="1"/>
          <p:nvPr/>
        </p:nvSpPr>
        <p:spPr>
          <a:xfrm>
            <a:off x="3025489" y="953053"/>
            <a:ext cx="984009" cy="307777"/>
          </a:xfrm>
          <a:prstGeom prst="rect">
            <a:avLst/>
          </a:prstGeom>
          <a:noFill/>
          <a:ln w="25400">
            <a:solidFill>
              <a:srgbClr val="996600"/>
            </a:solidFill>
          </a:ln>
        </p:spPr>
        <p:txBody>
          <a:bodyPr wrap="square" rtlCol="0">
            <a:spAutoFit/>
          </a:bodyPr>
          <a:lstStyle/>
          <a:p>
            <a:r>
              <a:rPr lang="en-AU" sz="1400" dirty="0"/>
              <a:t>Fossil fuels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4FC47-67C0-FD4A-B1C2-067FC98D8013}"/>
              </a:ext>
            </a:extLst>
          </p:cNvPr>
          <p:cNvSpPr txBox="1"/>
          <p:nvPr/>
        </p:nvSpPr>
        <p:spPr>
          <a:xfrm>
            <a:off x="4492869" y="965161"/>
            <a:ext cx="669151" cy="738664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Fossil </a:t>
            </a:r>
          </a:p>
          <a:p>
            <a:pPr algn="ctr"/>
            <a:r>
              <a:rPr lang="en-AU" sz="1400" dirty="0"/>
              <a:t>fuels </a:t>
            </a:r>
          </a:p>
          <a:p>
            <a:pPr algn="ctr"/>
            <a:r>
              <a:rPr lang="en-AU" sz="1400" dirty="0"/>
              <a:t>+ CCS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C46A83-D40F-A640-8660-26FF4FF936E7}"/>
              </a:ext>
            </a:extLst>
          </p:cNvPr>
          <p:cNvGrpSpPr/>
          <p:nvPr/>
        </p:nvGrpSpPr>
        <p:grpSpPr>
          <a:xfrm>
            <a:off x="6139269" y="1863969"/>
            <a:ext cx="3113603" cy="1384995"/>
            <a:chOff x="7965743" y="1990665"/>
            <a:chExt cx="4315241" cy="209455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5680CC2-4EE5-7E42-8069-15818CB3644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965743" y="3326005"/>
              <a:ext cx="2643982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E5D017-EA32-B44B-8029-3FA99EFECB88}"/>
                </a:ext>
              </a:extLst>
            </p:cNvPr>
            <p:cNvSpPr txBox="1"/>
            <p:nvPr/>
          </p:nvSpPr>
          <p:spPr>
            <a:xfrm>
              <a:off x="10609725" y="1990665"/>
              <a:ext cx="1671259" cy="20945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ACT 2020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wind auction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$45/MWh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fixed price 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($35-37 in constant $)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B3137E6-D564-334A-BFE1-582012A4B0D6}"/>
              </a:ext>
            </a:extLst>
          </p:cNvPr>
          <p:cNvSpPr txBox="1"/>
          <p:nvPr/>
        </p:nvSpPr>
        <p:spPr>
          <a:xfrm>
            <a:off x="-4166" y="2664188"/>
            <a:ext cx="897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Present</a:t>
            </a:r>
          </a:p>
          <a:p>
            <a:r>
              <a:rPr lang="en-US" dirty="0">
                <a:solidFill>
                  <a:srgbClr val="0070C0"/>
                </a:solidFill>
              </a:rPr>
              <a:t>LCOE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5B82B-18A8-0C45-A2C5-92BEDD0D6686}"/>
              </a:ext>
            </a:extLst>
          </p:cNvPr>
          <p:cNvSpPr txBox="1"/>
          <p:nvPr/>
        </p:nvSpPr>
        <p:spPr>
          <a:xfrm>
            <a:off x="8035074" y="4199816"/>
            <a:ext cx="2622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 err="1">
                <a:solidFill>
                  <a:srgbClr val="0070C0"/>
                </a:solidFill>
              </a:rPr>
              <a:t>GenCost</a:t>
            </a:r>
            <a:r>
              <a:rPr lang="en-AU" sz="1100" dirty="0">
                <a:solidFill>
                  <a:srgbClr val="0070C0"/>
                </a:solidFill>
              </a:rPr>
              <a:t> 2023/4 </a:t>
            </a:r>
          </a:p>
          <a:p>
            <a:r>
              <a:rPr lang="en-AU" sz="1100" dirty="0">
                <a:solidFill>
                  <a:srgbClr val="0070C0"/>
                </a:solidFill>
              </a:rPr>
              <a:t>CSIRO &amp; AEMO</a:t>
            </a:r>
          </a:p>
        </p:txBody>
      </p:sp>
    </p:spTree>
    <p:extLst>
      <p:ext uri="{BB962C8B-B14F-4D97-AF65-F5344CB8AC3E}">
        <p14:creationId xmlns:p14="http://schemas.microsoft.com/office/powerpoint/2010/main" val="184411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35797" y="112297"/>
            <a:ext cx="5437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100" dirty="0"/>
              <a:t>Global annual net new capacity per annum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5706" y="4462272"/>
            <a:ext cx="5007803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There is a revolution happening in the type of energy that is being installed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7A6C5F-42F6-5C2D-41A3-09EA64C01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6963" y="627535"/>
            <a:ext cx="6055368" cy="381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165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971027-E303-AE42-9F87-FAC7E6A7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460000" cy="757239"/>
          </a:xfrm>
        </p:spPr>
        <p:txBody>
          <a:bodyPr>
            <a:normAutofit fontScale="90000"/>
          </a:bodyPr>
          <a:lstStyle/>
          <a:p>
            <a:r>
              <a:rPr lang="en-US" dirty="0"/>
              <a:t>How high can renewables go?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521926-29C2-1540-AEE8-BEE3AA7CC9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ANU Grand Challenge:  Zero-Carbon Energy for the Asia-Pacific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3CB45-A038-D340-A869-9F5F9BF9EE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784721-0B13-884D-88B2-833A6DD8AA9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BF15CC4-2688-424E-AD37-258A4F98E414}"/>
              </a:ext>
            </a:extLst>
          </p:cNvPr>
          <p:cNvSpPr txBox="1">
            <a:spLocks/>
          </p:cNvSpPr>
          <p:nvPr/>
        </p:nvSpPr>
        <p:spPr>
          <a:xfrm>
            <a:off x="324000" y="1218322"/>
            <a:ext cx="6801852" cy="33348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ofia Pro Light" panose="020B0000000000000000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LCOE is only plug and play.  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The higher the penetration of variable renewables (&gt;50 %), the higher the cost to cover intermittency:</a:t>
            </a:r>
          </a:p>
          <a:p>
            <a:pPr marL="1200150" lvl="1" indent="-457200">
              <a:lnSpc>
                <a:spcPct val="110000"/>
              </a:lnSpc>
              <a:buFontTx/>
              <a:buChar char="•"/>
            </a:pPr>
            <a:r>
              <a:rPr lang="en-US" sz="1800" dirty="0">
                <a:solidFill>
                  <a:srgbClr val="0070C0"/>
                </a:solidFill>
                <a:latin typeface="Arial" charset="0"/>
                <a:cs typeface="Arial" charset="0"/>
              </a:rPr>
              <a:t>Overbuild supply </a:t>
            </a:r>
          </a:p>
          <a:p>
            <a:pPr marL="1200150" lvl="1" indent="-457200">
              <a:lnSpc>
                <a:spcPct val="110000"/>
              </a:lnSpc>
              <a:buFontTx/>
              <a:buChar char="•"/>
            </a:pPr>
            <a:r>
              <a:rPr lang="en-US" sz="1800" dirty="0">
                <a:solidFill>
                  <a:srgbClr val="0070C0"/>
                </a:solidFill>
                <a:latin typeface="Arial" charset="0"/>
                <a:cs typeface="Arial" charset="0"/>
              </a:rPr>
              <a:t>Build additional storage capability</a:t>
            </a:r>
          </a:p>
          <a:p>
            <a:pPr marL="1200150" lvl="1" indent="-457200">
              <a:lnSpc>
                <a:spcPct val="110000"/>
              </a:lnSpc>
              <a:buFontTx/>
              <a:buChar char="•"/>
            </a:pPr>
            <a:r>
              <a:rPr lang="en-US" sz="1800" dirty="0">
                <a:solidFill>
                  <a:srgbClr val="0070C0"/>
                </a:solidFill>
                <a:latin typeface="Arial" charset="0"/>
                <a:cs typeface="Arial" charset="0"/>
              </a:rPr>
              <a:t>Build additional network infrastructure</a:t>
            </a:r>
          </a:p>
          <a:p>
            <a:pPr>
              <a:lnSpc>
                <a:spcPct val="110000"/>
              </a:lnSpc>
            </a:pPr>
            <a:endParaRPr lang="en-US" sz="20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481A31-04C0-6944-A665-7FBEB06AD88A}"/>
              </a:ext>
            </a:extLst>
          </p:cNvPr>
          <p:cNvSpPr txBox="1"/>
          <p:nvPr/>
        </p:nvSpPr>
        <p:spPr>
          <a:xfrm>
            <a:off x="7171796" y="1401728"/>
            <a:ext cx="18584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At 100% RE, adds 50%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to LCOE -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but still cheaper than coal or gas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FB1648-118C-9F44-967C-2A06F1D521A1}"/>
              </a:ext>
            </a:extLst>
          </p:cNvPr>
          <p:cNvSpPr txBox="1"/>
          <p:nvPr/>
        </p:nvSpPr>
        <p:spPr>
          <a:xfrm>
            <a:off x="6258886" y="2247865"/>
            <a:ext cx="5068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8484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F7CDFFEF-42BB-A74B-A04E-2947ECAAE604}"/>
              </a:ext>
            </a:extLst>
          </p:cNvPr>
          <p:cNvSpPr txBox="1">
            <a:spLocks/>
          </p:cNvSpPr>
          <p:nvPr/>
        </p:nvSpPr>
        <p:spPr>
          <a:xfrm>
            <a:off x="468011" y="212147"/>
            <a:ext cx="8460000" cy="75723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Australian Renewable Energy Pipeline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BAC562-96C7-8946-8D48-0C94D1705D61}"/>
              </a:ext>
            </a:extLst>
          </p:cNvPr>
          <p:cNvSpPr txBox="1"/>
          <p:nvPr/>
        </p:nvSpPr>
        <p:spPr>
          <a:xfrm>
            <a:off x="388804" y="948969"/>
            <a:ext cx="169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 </a:t>
            </a:r>
          </a:p>
          <a:p>
            <a:r>
              <a:rPr lang="en-US" sz="1200" dirty="0"/>
              <a:t>Clean Energy Regulator 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F60DE5-492E-FA47-82E7-A26C19708E26}"/>
              </a:ext>
            </a:extLst>
          </p:cNvPr>
          <p:cNvGrpSpPr/>
          <p:nvPr/>
        </p:nvGrpSpPr>
        <p:grpSpPr>
          <a:xfrm>
            <a:off x="395288" y="2418226"/>
            <a:ext cx="1490568" cy="1291204"/>
            <a:chOff x="43044" y="3948495"/>
            <a:chExt cx="1987424" cy="172160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9EC362-6C46-034E-8F3D-AEC388EB76E2}"/>
                </a:ext>
              </a:extLst>
            </p:cNvPr>
            <p:cNvSpPr txBox="1"/>
            <p:nvPr/>
          </p:nvSpPr>
          <p:spPr>
            <a:xfrm>
              <a:off x="43044" y="3948495"/>
              <a:ext cx="180369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Low large-scale investment &lt;2017 because of govt. policy uncertainty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D06009E-9FA4-C645-8D43-97A58A082A7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3044" y="5670100"/>
              <a:ext cx="1987424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5DE67-483B-D843-B7BA-38BD3D24C1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ANU Grand Challenge:  Zero-Carbon Energy for the Asia-Pacific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CE0E29-9763-5D43-9CAF-2CF34427D7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784721-0B13-884D-88B2-833A6DD8AA9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6B026B-98F8-1347-B28C-A6A747A6F7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9391" y="713718"/>
            <a:ext cx="6477857" cy="389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089CA7-6120-4843-9A6B-CCA512C5663C}"/>
              </a:ext>
            </a:extLst>
          </p:cNvPr>
          <p:cNvSpPr txBox="1"/>
          <p:nvPr/>
        </p:nvSpPr>
        <p:spPr>
          <a:xfrm>
            <a:off x="657887" y="1538695"/>
            <a:ext cx="7821989" cy="142962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</a:rPr>
              <a:t>99% of new generation in Australia is renewable.  Australia has installed ~6GW p.a. solar and wind for last 5 years,  &gt;3GW p.a. at utility scale           - </a:t>
            </a:r>
            <a:r>
              <a:rPr lang="en-US" sz="2000" i="1" dirty="0">
                <a:solidFill>
                  <a:srgbClr val="0070C0"/>
                </a:solidFill>
              </a:rPr>
              <a:t>despite past government policy uncertainty</a:t>
            </a:r>
          </a:p>
        </p:txBody>
      </p:sp>
    </p:spTree>
    <p:extLst>
      <p:ext uri="{BB962C8B-B14F-4D97-AF65-F5344CB8AC3E}">
        <p14:creationId xmlns:p14="http://schemas.microsoft.com/office/powerpoint/2010/main" val="101446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46EE57-4E51-A74E-9310-7C861CF3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681441"/>
            <a:ext cx="8460000" cy="757239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Myth 4:  Renewables can’t replace our energy exports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0B06BB-D7E6-F24E-AC9D-789A91C4C8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ANU Grand Challenge:  Zero-Carbon Energy for the Asia-Pacific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8B0FA-9976-BE4B-891B-7FD70CF81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784721-0B13-884D-88B2-833A6DD8AA9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68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84"/>
          <p:cNvSpPr>
            <a:spLocks noChangeArrowheads="1"/>
          </p:cNvSpPr>
          <p:nvPr/>
        </p:nvSpPr>
        <p:spPr bwMode="auto">
          <a:xfrm>
            <a:off x="1143001" y="214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350"/>
          </a:p>
        </p:txBody>
      </p:sp>
      <p:sp>
        <p:nvSpPr>
          <p:cNvPr id="139269" name="Rectangle 85"/>
          <p:cNvSpPr>
            <a:spLocks noChangeArrowheads="1"/>
          </p:cNvSpPr>
          <p:nvPr/>
        </p:nvSpPr>
        <p:spPr bwMode="auto">
          <a:xfrm>
            <a:off x="1143001" y="19285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sp>
        <p:nvSpPr>
          <p:cNvPr id="75" name="Title 3">
            <a:extLst>
              <a:ext uri="{FF2B5EF4-FFF2-40B4-BE49-F238E27FC236}">
                <a16:creationId xmlns:a16="http://schemas.microsoft.com/office/drawing/2014/main" id="{FAD3D28B-6E34-3C47-B98B-56CB0A029BA5}"/>
              </a:ext>
            </a:extLst>
          </p:cNvPr>
          <p:cNvSpPr txBox="1">
            <a:spLocks/>
          </p:cNvSpPr>
          <p:nvPr/>
        </p:nvSpPr>
        <p:spPr>
          <a:xfrm>
            <a:off x="468011" y="212147"/>
            <a:ext cx="8460000" cy="75723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Australia’s current energy trade</a:t>
            </a:r>
          </a:p>
          <a:p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F3EB43A-D461-0949-B560-A592CC647395}"/>
              </a:ext>
            </a:extLst>
          </p:cNvPr>
          <p:cNvSpPr txBox="1"/>
          <p:nvPr/>
        </p:nvSpPr>
        <p:spPr>
          <a:xfrm>
            <a:off x="284293" y="1803805"/>
            <a:ext cx="1920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Most of Australia’s energy trade is with the Asia-Pacific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1" name="Slide Number Placeholder 3">
            <a:extLst>
              <a:ext uri="{FF2B5EF4-FFF2-40B4-BE49-F238E27FC236}">
                <a16:creationId xmlns:a16="http://schemas.microsoft.com/office/drawing/2014/main" id="{CD82B0B9-0B98-F54B-A881-F3C0DDEDBCD3}"/>
              </a:ext>
            </a:extLst>
          </p:cNvPr>
          <p:cNvSpPr txBox="1">
            <a:spLocks/>
          </p:cNvSpPr>
          <p:nvPr/>
        </p:nvSpPr>
        <p:spPr>
          <a:xfrm>
            <a:off x="8101014" y="4893469"/>
            <a:ext cx="585787" cy="161925"/>
          </a:xfrm>
          <a:prstGeom prst="rect">
            <a:avLst/>
          </a:prstGeom>
        </p:spPr>
        <p:txBody>
          <a:bodyPr vert="horz" lIns="108000" tIns="0" rIns="108000" bIns="0" rtlCol="0">
            <a:normAutofit fontScale="77500" lnSpcReduction="20000"/>
          </a:bodyPr>
          <a:lstStyle>
            <a:lvl1pPr mar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lang="en-GB" sz="1500" b="1" kern="1200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ofia Pro Light" panose="020B0000000000000000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C542D04-8AB8-8A42-93F1-47CA3F53938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5B821-C98D-F041-BE46-90DF15879D2F}"/>
              </a:ext>
            </a:extLst>
          </p:cNvPr>
          <p:cNvSpPr txBox="1"/>
          <p:nvPr/>
        </p:nvSpPr>
        <p:spPr>
          <a:xfrm>
            <a:off x="3682314" y="969386"/>
            <a:ext cx="3589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+ 4,933 </a:t>
            </a:r>
            <a:r>
              <a:rPr lang="en-US" dirty="0" err="1">
                <a:solidFill>
                  <a:srgbClr val="FF0000"/>
                </a:solidFill>
              </a:rPr>
              <a:t>tonnes</a:t>
            </a:r>
            <a:r>
              <a:rPr lang="en-US" dirty="0">
                <a:solidFill>
                  <a:srgbClr val="FF0000"/>
                </a:solidFill>
              </a:rPr>
              <a:t> Uranium = ~ 2,000 PJ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0ABD53-5AC3-D948-BB84-DB22D318C5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392" y="1405423"/>
            <a:ext cx="6288967" cy="2850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27CF40-F63A-4348-8279-E47F21F2BE99}"/>
              </a:ext>
            </a:extLst>
          </p:cNvPr>
          <p:cNvSpPr txBox="1"/>
          <p:nvPr/>
        </p:nvSpPr>
        <p:spPr>
          <a:xfrm>
            <a:off x="3598394" y="4407908"/>
            <a:ext cx="3878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Source:  DCCEEW Australian Energy statistics, Table J, 2023.</a:t>
            </a:r>
          </a:p>
        </p:txBody>
      </p:sp>
    </p:spTree>
    <p:extLst>
      <p:ext uri="{BB962C8B-B14F-4D97-AF65-F5344CB8AC3E}">
        <p14:creationId xmlns:p14="http://schemas.microsoft.com/office/powerpoint/2010/main" val="2978202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84"/>
          <p:cNvSpPr>
            <a:spLocks noChangeArrowheads="1"/>
          </p:cNvSpPr>
          <p:nvPr/>
        </p:nvSpPr>
        <p:spPr bwMode="auto">
          <a:xfrm>
            <a:off x="1143001" y="214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1350"/>
          </a:p>
        </p:txBody>
      </p:sp>
      <p:sp>
        <p:nvSpPr>
          <p:cNvPr id="139269" name="Rectangle 85"/>
          <p:cNvSpPr>
            <a:spLocks noChangeArrowheads="1"/>
          </p:cNvSpPr>
          <p:nvPr/>
        </p:nvSpPr>
        <p:spPr bwMode="auto">
          <a:xfrm>
            <a:off x="1143001" y="19285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sp>
        <p:nvSpPr>
          <p:cNvPr id="75" name="Title 3">
            <a:extLst>
              <a:ext uri="{FF2B5EF4-FFF2-40B4-BE49-F238E27FC236}">
                <a16:creationId xmlns:a16="http://schemas.microsoft.com/office/drawing/2014/main" id="{FAD3D28B-6E34-3C47-B98B-56CB0A029BA5}"/>
              </a:ext>
            </a:extLst>
          </p:cNvPr>
          <p:cNvSpPr txBox="1">
            <a:spLocks/>
          </p:cNvSpPr>
          <p:nvPr/>
        </p:nvSpPr>
        <p:spPr>
          <a:xfrm>
            <a:off x="468011" y="212147"/>
            <a:ext cx="8460000" cy="75723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Australia’s top commodity exports 2021</a:t>
            </a:r>
          </a:p>
          <a:p>
            <a:endParaRPr lang="en-US" dirty="0"/>
          </a:p>
        </p:txBody>
      </p:sp>
      <p:sp>
        <p:nvSpPr>
          <p:cNvPr id="81" name="Slide Number Placeholder 3">
            <a:extLst>
              <a:ext uri="{FF2B5EF4-FFF2-40B4-BE49-F238E27FC236}">
                <a16:creationId xmlns:a16="http://schemas.microsoft.com/office/drawing/2014/main" id="{CD82B0B9-0B98-F54B-A881-F3C0DDEDBCD3}"/>
              </a:ext>
            </a:extLst>
          </p:cNvPr>
          <p:cNvSpPr txBox="1">
            <a:spLocks/>
          </p:cNvSpPr>
          <p:nvPr/>
        </p:nvSpPr>
        <p:spPr>
          <a:xfrm>
            <a:off x="8101014" y="4893469"/>
            <a:ext cx="585787" cy="161925"/>
          </a:xfrm>
          <a:prstGeom prst="rect">
            <a:avLst/>
          </a:prstGeom>
        </p:spPr>
        <p:txBody>
          <a:bodyPr vert="horz" lIns="108000" tIns="0" rIns="108000" bIns="0" rtlCol="0">
            <a:normAutofit fontScale="77500" lnSpcReduction="20000"/>
          </a:bodyPr>
          <a:lstStyle>
            <a:lvl1pPr mar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lang="en-GB" sz="1500" b="1" kern="1200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ofia Pro Light" panose="020B0000000000000000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C542D04-8AB8-8A42-93F1-47CA3F53938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E2BFDDB-E874-A94F-87EF-5D861E113DF7}"/>
              </a:ext>
            </a:extLst>
          </p:cNvPr>
          <p:cNvGraphicFramePr>
            <a:graphicFrameLocks/>
          </p:cNvGraphicFramePr>
          <p:nvPr/>
        </p:nvGraphicFramePr>
        <p:xfrm>
          <a:off x="1395310" y="803082"/>
          <a:ext cx="5808574" cy="3951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AF98784-B982-1F45-B5B5-B8B144E2C5BA}"/>
              </a:ext>
            </a:extLst>
          </p:cNvPr>
          <p:cNvSpPr txBox="1"/>
          <p:nvPr/>
        </p:nvSpPr>
        <p:spPr>
          <a:xfrm>
            <a:off x="5645429" y="2708340"/>
            <a:ext cx="1798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Higher education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D6F062-045E-A140-9C43-7E3593CC4FC8}"/>
              </a:ext>
            </a:extLst>
          </p:cNvPr>
          <p:cNvSpPr/>
          <p:nvPr/>
        </p:nvSpPr>
        <p:spPr>
          <a:xfrm>
            <a:off x="5748795" y="3188473"/>
            <a:ext cx="222637" cy="110523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B75C1AC2-506E-4B47-83F1-EEBF32C39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450" y="965865"/>
            <a:ext cx="18128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>
                <a:solidFill>
                  <a:srgbClr val="0070C0"/>
                </a:solidFill>
              </a:rPr>
              <a:t>Source:  </a:t>
            </a:r>
          </a:p>
          <a:p>
            <a:pPr eaLnBrk="1" hangingPunct="1"/>
            <a:r>
              <a:rPr lang="en-US" sz="1600" i="1" dirty="0">
                <a:solidFill>
                  <a:srgbClr val="0070C0"/>
                </a:solidFill>
              </a:rPr>
              <a:t>DFAT trade and investment at a glance, 2021</a:t>
            </a:r>
          </a:p>
        </p:txBody>
      </p:sp>
    </p:spTree>
    <p:extLst>
      <p:ext uri="{BB962C8B-B14F-4D97-AF65-F5344CB8AC3E}">
        <p14:creationId xmlns:p14="http://schemas.microsoft.com/office/powerpoint/2010/main" val="3940718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89B7E3-980F-B44A-BC31-872013ABCDC8}"/>
              </a:ext>
            </a:extLst>
          </p:cNvPr>
          <p:cNvSpPr txBox="1"/>
          <p:nvPr/>
        </p:nvSpPr>
        <p:spPr>
          <a:xfrm>
            <a:off x="387801" y="2012302"/>
            <a:ext cx="5115246" cy="273921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$10m ANU-funded + industry + govt.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5-year program 2019 - 2023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Research projects: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Hydrogen fuels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Renewable electricity systems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Green metals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Policy &amp; governance in the Asia-Pacific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Indigenous engagement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BC48ED-AF2B-7547-B101-97B5D1ED60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190" y="59419"/>
            <a:ext cx="3587616" cy="2018034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B194B40E-9EE7-034E-86DD-3743A656D4F9}"/>
              </a:ext>
            </a:extLst>
          </p:cNvPr>
          <p:cNvSpPr txBox="1">
            <a:spLocks/>
          </p:cNvSpPr>
          <p:nvPr/>
        </p:nvSpPr>
        <p:spPr>
          <a:xfrm>
            <a:off x="468011" y="212147"/>
            <a:ext cx="8460000" cy="186530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ANU Grand Challenge: </a:t>
            </a:r>
          </a:p>
          <a:p>
            <a:r>
              <a:rPr lang="en-US" sz="4000" dirty="0"/>
              <a:t>Zero-Carbon Energy </a:t>
            </a:r>
          </a:p>
          <a:p>
            <a:r>
              <a:rPr lang="en-US" sz="4000" dirty="0"/>
              <a:t>for the Asia-Pacific</a:t>
            </a:r>
          </a:p>
          <a:p>
            <a:endParaRPr lang="en-US" sz="40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AC8E37-7FCF-6748-A3B9-6E60AE3AF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632B93-485E-334C-8F9B-4DB3B180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35</a:t>
            </a:fld>
            <a:endParaRPr lang="en-A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559E0D-5659-C841-8F12-EBA76D208504}"/>
              </a:ext>
            </a:extLst>
          </p:cNvPr>
          <p:cNvSpPr/>
          <p:nvPr/>
        </p:nvSpPr>
        <p:spPr>
          <a:xfrm>
            <a:off x="7107382" y="3258588"/>
            <a:ext cx="972589" cy="881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932C1-5560-354C-BA3E-43116C7F93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11" y="1635623"/>
            <a:ext cx="7483991" cy="31317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3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B194B40E-9EE7-034E-86DD-3743A656D4F9}"/>
              </a:ext>
            </a:extLst>
          </p:cNvPr>
          <p:cNvSpPr txBox="1">
            <a:spLocks/>
          </p:cNvSpPr>
          <p:nvPr/>
        </p:nvSpPr>
        <p:spPr>
          <a:xfrm>
            <a:off x="468011" y="212147"/>
            <a:ext cx="8460000" cy="75723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Australia’s current export emissions profile</a:t>
            </a:r>
          </a:p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AC8E37-7FCF-6748-A3B9-6E60AE3AF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632B93-485E-334C-8F9B-4DB3B180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36</a:t>
            </a:fld>
            <a:endParaRPr lang="en-AU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F1D328-9917-634D-87B8-673435319C9F}"/>
              </a:ext>
            </a:extLst>
          </p:cNvPr>
          <p:cNvGrpSpPr/>
          <p:nvPr/>
        </p:nvGrpSpPr>
        <p:grpSpPr>
          <a:xfrm>
            <a:off x="0" y="1316775"/>
            <a:ext cx="4741612" cy="3439612"/>
            <a:chOff x="0" y="0"/>
            <a:chExt cx="4263627" cy="37707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5E96DE86-BA34-D746-9675-64431457774D}"/>
                </a:ext>
              </a:extLst>
            </p:cNvPr>
            <p:cNvGraphicFramePr/>
            <p:nvPr/>
          </p:nvGraphicFramePr>
          <p:xfrm>
            <a:off x="0" y="0"/>
            <a:ext cx="4263627" cy="34492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9EE050DA-3613-2141-98B2-B717B1AC3D54}"/>
                </a:ext>
              </a:extLst>
            </p:cNvPr>
            <p:cNvSpPr/>
            <p:nvPr/>
          </p:nvSpPr>
          <p:spPr>
            <a:xfrm rot="5400000">
              <a:off x="1886912" y="1928720"/>
              <a:ext cx="237262" cy="2568003"/>
            </a:xfrm>
            <a:prstGeom prst="rightBrace">
              <a:avLst/>
            </a:prstGeom>
            <a:ln>
              <a:solidFill>
                <a:sysClr val="windowText" lastClr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t"/>
            <a:lstStyle/>
            <a:p>
              <a:endParaRPr lang="en-US"/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41D05FF3-6A14-584D-93BC-B2EE40A1F506}"/>
                </a:ext>
              </a:extLst>
            </p:cNvPr>
            <p:cNvSpPr txBox="1"/>
            <p:nvPr/>
          </p:nvSpPr>
          <p:spPr>
            <a:xfrm>
              <a:off x="1430845" y="3337404"/>
              <a:ext cx="1149393" cy="433296"/>
            </a:xfrm>
            <a:prstGeom prst="rect">
              <a:avLst/>
            </a:prstGeom>
            <a:solidFill>
              <a:sysClr val="window" lastClr="FFFFFF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AU" sz="1100" dirty="0">
                  <a:solidFill>
                    <a:srgbClr val="000000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Consequential emissions </a:t>
              </a:r>
              <a:endParaRPr lang="en-AU" sz="12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endParaRPr>
            </a:p>
            <a:p>
              <a:pPr algn="ctr">
                <a:spcAft>
                  <a:spcPts val="0"/>
                </a:spcAft>
              </a:pPr>
              <a:r>
                <a:rPr lang="en-AU" sz="1100" dirty="0">
                  <a:solidFill>
                    <a:srgbClr val="000000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from benchmark exports</a:t>
              </a:r>
              <a:endParaRPr lang="en-AU" sz="12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31DA6E-AB29-6F4F-B19F-3387822E04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08" y="1092159"/>
            <a:ext cx="4386680" cy="35844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D89CFA-358A-1747-9074-BAC9FE3DE76A}"/>
              </a:ext>
            </a:extLst>
          </p:cNvPr>
          <p:cNvSpPr txBox="1"/>
          <p:nvPr/>
        </p:nvSpPr>
        <p:spPr>
          <a:xfrm>
            <a:off x="1010720" y="792179"/>
            <a:ext cx="3687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Total emissions = 1,969 MtCO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e/y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~ 3.7 x Australia’s domestic emissions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A562318-FD3D-C34F-AD5C-89545930A0AB}"/>
              </a:ext>
            </a:extLst>
          </p:cNvPr>
          <p:cNvCxnSpPr>
            <a:cxnSpLocks/>
          </p:cNvCxnSpPr>
          <p:nvPr/>
        </p:nvCxnSpPr>
        <p:spPr>
          <a:xfrm>
            <a:off x="4214554" y="1396945"/>
            <a:ext cx="0" cy="100543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0523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472EA-1EEA-BB4A-A374-C8339AA89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460000" cy="1303464"/>
          </a:xfrm>
        </p:spPr>
        <p:txBody>
          <a:bodyPr>
            <a:normAutofit/>
          </a:bodyPr>
          <a:lstStyle/>
          <a:p>
            <a:r>
              <a:rPr lang="en-US" dirty="0"/>
              <a:t>Australia’s solar </a:t>
            </a:r>
            <a:br>
              <a:rPr lang="en-US" dirty="0"/>
            </a:br>
            <a:r>
              <a:rPr lang="en-US" dirty="0"/>
              <a:t>resource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1B111A-A02F-1E4D-8D7B-1AFCEA5514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029" y="77449"/>
            <a:ext cx="5309267" cy="45550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2B3B09-3F40-8142-AD7A-6A2A33BDE453}"/>
              </a:ext>
            </a:extLst>
          </p:cNvPr>
          <p:cNvSpPr txBox="1"/>
          <p:nvPr/>
        </p:nvSpPr>
        <p:spPr>
          <a:xfrm>
            <a:off x="323999" y="4177716"/>
            <a:ext cx="27757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World Bank Group global solar atlas 2020 https://</a:t>
            </a:r>
            <a:r>
              <a:rPr lang="en-AU" sz="1400" dirty="0" err="1"/>
              <a:t>globalsolaratlas.info</a:t>
            </a:r>
            <a:endParaRPr lang="en-AU" sz="1400" dirty="0"/>
          </a:p>
          <a:p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7D904-B2D3-CA4B-8F20-ED4F609EEA2B}"/>
              </a:ext>
            </a:extLst>
          </p:cNvPr>
          <p:cNvSpPr txBox="1"/>
          <p:nvPr/>
        </p:nvSpPr>
        <p:spPr>
          <a:xfrm>
            <a:off x="62915" y="2289977"/>
            <a:ext cx="330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Double that of northern latitudes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6E1174-0D5E-F041-A9DE-3F23182C4E6B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369205" y="574647"/>
            <a:ext cx="3585269" cy="18999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77D9B2-7CB4-124D-9415-24759567E3FC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369205" y="2474643"/>
            <a:ext cx="2779926" cy="81384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15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0F32634-9D9A-7E41-BC8E-401E20FCB1C6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9940" y="944768"/>
            <a:ext cx="4404059" cy="38252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B194B40E-9EE7-034E-86DD-3743A656D4F9}"/>
              </a:ext>
            </a:extLst>
          </p:cNvPr>
          <p:cNvSpPr txBox="1">
            <a:spLocks/>
          </p:cNvSpPr>
          <p:nvPr/>
        </p:nvSpPr>
        <p:spPr>
          <a:xfrm>
            <a:off x="468011" y="212147"/>
            <a:ext cx="8460000" cy="75723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future Australian export scenario</a:t>
            </a:r>
          </a:p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AC8E37-7FCF-6748-A3B9-6E60AE3AF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Grand Challenge:  Zero-Carbon Energy for the Asia-Pacific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632B93-485E-334C-8F9B-4DB3B180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38</a:t>
            </a:fld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09D47-675E-5E45-88BD-CFB8AB0D1A30}"/>
              </a:ext>
            </a:extLst>
          </p:cNvPr>
          <p:cNvSpPr txBox="1"/>
          <p:nvPr/>
        </p:nvSpPr>
        <p:spPr>
          <a:xfrm>
            <a:off x="252023" y="838397"/>
            <a:ext cx="575908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Export the same amount of energy (PJ) as now: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80% as hydrogen (65 Mt/year)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20% renewable electricity (540 TWH/y)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en-US" dirty="0">
                <a:solidFill>
                  <a:srgbClr val="92D050"/>
                </a:solidFill>
              </a:rPr>
              <a:t>Mine the same amount of ore and export: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510 Mt/y as green steel (6 Mt/y steel now)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18 Mt/y as green </a:t>
            </a:r>
            <a:r>
              <a:rPr lang="en-US" dirty="0" err="1">
                <a:solidFill>
                  <a:srgbClr val="92D050"/>
                </a:solidFill>
              </a:rPr>
              <a:t>aluminium</a:t>
            </a:r>
            <a:r>
              <a:rPr lang="en-US" dirty="0">
                <a:solidFill>
                  <a:srgbClr val="92D050"/>
                </a:solidFill>
              </a:rPr>
              <a:t> (2 Mt/y Al now)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en-US" dirty="0"/>
              <a:t>Total renewable electricity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7,040 </a:t>
            </a:r>
            <a:r>
              <a:rPr lang="en-US" dirty="0" err="1"/>
              <a:t>TWh</a:t>
            </a:r>
            <a:r>
              <a:rPr lang="en-US" dirty="0"/>
              <a:t>/y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27 x Australia’s present electricity generation!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Add 100% domestic RE + 200% in electrification</a:t>
            </a:r>
          </a:p>
          <a:p>
            <a:r>
              <a:rPr lang="en-US" dirty="0">
                <a:solidFill>
                  <a:srgbClr val="FF0000"/>
                </a:solidFill>
              </a:rPr>
              <a:t>	= 2,700 + 100 + 200 = 3,000% renewables! </a:t>
            </a:r>
          </a:p>
          <a:p>
            <a:r>
              <a:rPr lang="en-US" dirty="0">
                <a:solidFill>
                  <a:srgbClr val="7030A0"/>
                </a:solidFill>
              </a:rPr>
              <a:t>Even if only 10% of exports are realized, this still doubles Australia’s zero-emissions electricity future i.e. 600%.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483FD4-1CE3-3545-A553-433E915F54F2}"/>
              </a:ext>
            </a:extLst>
          </p:cNvPr>
          <p:cNvSpPr txBox="1"/>
          <p:nvPr/>
        </p:nvSpPr>
        <p:spPr>
          <a:xfrm>
            <a:off x="7197994" y="612195"/>
            <a:ext cx="835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2D050"/>
                </a:solidFill>
              </a:rPr>
              <a:t>Same ores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644718-3302-8141-AFE4-F334C7B261CF}"/>
              </a:ext>
            </a:extLst>
          </p:cNvPr>
          <p:cNvSpPr txBox="1"/>
          <p:nvPr/>
        </p:nvSpPr>
        <p:spPr>
          <a:xfrm>
            <a:off x="5986831" y="602605"/>
            <a:ext cx="1002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</a:rPr>
              <a:t>Same energy</a:t>
            </a:r>
          </a:p>
          <a:p>
            <a:pPr algn="ctr"/>
            <a:r>
              <a:rPr lang="en-US" sz="1200" dirty="0">
                <a:solidFill>
                  <a:srgbClr val="00B050"/>
                </a:solidFill>
              </a:rPr>
              <a:t>20%        80%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EA5ECB-E62D-6D4B-A100-13D33FCE3B3E}"/>
              </a:ext>
            </a:extLst>
          </p:cNvPr>
          <p:cNvSpPr txBox="1"/>
          <p:nvPr/>
        </p:nvSpPr>
        <p:spPr>
          <a:xfrm rot="21043723">
            <a:off x="616887" y="2134567"/>
            <a:ext cx="7522120" cy="189128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000" dirty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</a:rPr>
              <a:t>Key message:  on and off-grid renewables for export may dominate –    and influence price and supply in – the domestic electricity sector</a:t>
            </a:r>
          </a:p>
          <a:p>
            <a:pPr algn="ctr">
              <a:lnSpc>
                <a:spcPct val="150000"/>
              </a:lnSpc>
            </a:pPr>
            <a:endParaRPr lang="en-US" sz="20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7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/>
      <p:bldP spid="12" grpId="0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5E3CAEFA-5368-2B40-84E3-AD9E8E89DE10}"/>
              </a:ext>
            </a:extLst>
          </p:cNvPr>
          <p:cNvSpPr txBox="1">
            <a:spLocks/>
          </p:cNvSpPr>
          <p:nvPr/>
        </p:nvSpPr>
        <p:spPr>
          <a:xfrm>
            <a:off x="468011" y="212147"/>
            <a:ext cx="8460000" cy="75723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Future NEM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29BF38-C1CB-6A42-81E8-73FE41C6D6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ANU Grand Challenge:  Zero-Carbon Energy for the Asia-Pacific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88644-EF9A-BD40-A801-81B92CC040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784721-0B13-884D-88B2-833A6DD8AA9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D35407-156B-3842-91A3-6ACC663F32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513" y="656483"/>
            <a:ext cx="5145846" cy="4443057"/>
          </a:xfrm>
          <a:prstGeom prst="rect">
            <a:avLst/>
          </a:prstGeom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541C4BA0-DC63-CC42-8064-BE2EA5D9AB80}"/>
              </a:ext>
            </a:extLst>
          </p:cNvPr>
          <p:cNvSpPr/>
          <p:nvPr/>
        </p:nvSpPr>
        <p:spPr>
          <a:xfrm>
            <a:off x="7006569" y="789797"/>
            <a:ext cx="373672" cy="1985208"/>
          </a:xfrm>
          <a:prstGeom prst="righ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20EABD-9502-4F45-A8EE-78246CAA562D}"/>
              </a:ext>
            </a:extLst>
          </p:cNvPr>
          <p:cNvSpPr txBox="1"/>
          <p:nvPr/>
        </p:nvSpPr>
        <p:spPr>
          <a:xfrm>
            <a:off x="7324584" y="956522"/>
            <a:ext cx="18244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Green energy exports double </a:t>
            </a:r>
            <a:r>
              <a:rPr lang="en-US" sz="2000" b="1" i="1" u="sng" dirty="0">
                <a:solidFill>
                  <a:srgbClr val="00B050"/>
                </a:solidFill>
              </a:rPr>
              <a:t>NEM</a:t>
            </a:r>
            <a:r>
              <a:rPr lang="en-US" sz="2000" dirty="0">
                <a:solidFill>
                  <a:srgbClr val="00B050"/>
                </a:solidFill>
              </a:rPr>
              <a:t> capacity</a:t>
            </a:r>
          </a:p>
          <a:p>
            <a:r>
              <a:rPr lang="en-US" sz="2000" dirty="0">
                <a:solidFill>
                  <a:srgbClr val="00B050"/>
                </a:solidFill>
              </a:rPr>
              <a:t>(ignoring off-grid hydrogen)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1D9B07-B836-0F40-B9A0-E01C01E5613E}"/>
              </a:ext>
            </a:extLst>
          </p:cNvPr>
          <p:cNvSpPr txBox="1"/>
          <p:nvPr/>
        </p:nvSpPr>
        <p:spPr>
          <a:xfrm>
            <a:off x="154345" y="1188084"/>
            <a:ext cx="2791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AEMO draft 2024 ISP key capacity scenarios: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Progressive (slow)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Step change (</a:t>
            </a:r>
            <a:r>
              <a:rPr lang="en-US" sz="2000" dirty="0" err="1">
                <a:solidFill>
                  <a:srgbClr val="7030A0"/>
                </a:solidFill>
              </a:rPr>
              <a:t>favoured</a:t>
            </a:r>
            <a:r>
              <a:rPr lang="en-US" sz="2000" dirty="0">
                <a:solidFill>
                  <a:srgbClr val="7030A0"/>
                </a:solidFill>
              </a:rPr>
              <a:t> by most stakeholders)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Green energy exports</a:t>
            </a:r>
          </a:p>
        </p:txBody>
      </p:sp>
    </p:spTree>
    <p:extLst>
      <p:ext uri="{BB962C8B-B14F-4D97-AF65-F5344CB8AC3E}">
        <p14:creationId xmlns:p14="http://schemas.microsoft.com/office/powerpoint/2010/main" val="266236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2759143-9273-0CD2-E0E1-886AA08CED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71777" y="-2543177"/>
            <a:ext cx="3543300" cy="8858253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33789E05-07ED-E411-C889-407C974B8B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094984" y="2400302"/>
            <a:ext cx="2669033" cy="2514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B7F121-8847-E76A-4E01-6364F7C6B5B2}"/>
              </a:ext>
            </a:extLst>
          </p:cNvPr>
          <p:cNvSpPr txBox="1"/>
          <p:nvPr/>
        </p:nvSpPr>
        <p:spPr>
          <a:xfrm>
            <a:off x="514350" y="3886200"/>
            <a:ext cx="5257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Solar and wind are the largest contributors across all sectors, not only energy</a:t>
            </a:r>
          </a:p>
        </p:txBody>
      </p:sp>
    </p:spTree>
    <p:extLst>
      <p:ext uri="{BB962C8B-B14F-4D97-AF65-F5344CB8AC3E}">
        <p14:creationId xmlns:p14="http://schemas.microsoft.com/office/powerpoint/2010/main" val="3597791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C2732-71E6-054D-ADA0-E248D3F42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02" y="175825"/>
            <a:ext cx="8469691" cy="571500"/>
          </a:xfrm>
        </p:spPr>
        <p:txBody>
          <a:bodyPr>
            <a:noAutofit/>
          </a:bodyPr>
          <a:lstStyle/>
          <a:p>
            <a:r>
              <a:rPr lang="en-US" sz="3300" dirty="0"/>
              <a:t>Proposed H</a:t>
            </a:r>
            <a:r>
              <a:rPr lang="en-US" sz="3300" baseline="-25000" dirty="0"/>
              <a:t>2</a:t>
            </a:r>
            <a:r>
              <a:rPr lang="en-US" sz="3300" dirty="0"/>
              <a:t> + e</a:t>
            </a:r>
            <a:r>
              <a:rPr lang="en-US" sz="3300" baseline="30000" dirty="0"/>
              <a:t>-</a:t>
            </a:r>
            <a:r>
              <a:rPr lang="en-US" sz="3300" dirty="0"/>
              <a:t> export projects &gt;120GW new 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63592-CCD3-804A-AD09-0FF2AECE41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29" y="673868"/>
            <a:ext cx="5123015" cy="402734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1A2B8B-5E19-F547-971A-769ED87A057D}"/>
              </a:ext>
            </a:extLst>
          </p:cNvPr>
          <p:cNvGrpSpPr/>
          <p:nvPr/>
        </p:nvGrpSpPr>
        <p:grpSpPr>
          <a:xfrm>
            <a:off x="4903377" y="675691"/>
            <a:ext cx="2515259" cy="1959656"/>
            <a:chOff x="4903377" y="675691"/>
            <a:chExt cx="2515259" cy="195965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7F5A04A-2448-3C42-A3D0-9D238BB80FA2}"/>
                </a:ext>
              </a:extLst>
            </p:cNvPr>
            <p:cNvSpPr/>
            <p:nvPr/>
          </p:nvSpPr>
          <p:spPr bwMode="auto">
            <a:xfrm>
              <a:off x="4903377" y="1868338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39E31A69-ADE9-B64D-A048-AB9D70786A40}"/>
                </a:ext>
              </a:extLst>
            </p:cNvPr>
            <p:cNvSpPr/>
            <p:nvPr/>
          </p:nvSpPr>
          <p:spPr bwMode="auto">
            <a:xfrm rot="20833717" flipH="1">
              <a:off x="4937310" y="675691"/>
              <a:ext cx="2481326" cy="1959656"/>
            </a:xfrm>
            <a:prstGeom prst="arc">
              <a:avLst>
                <a:gd name="adj1" fmla="val 18792606"/>
                <a:gd name="adj2" fmla="val 0"/>
              </a:avLst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ADCA51-D566-B449-880C-4F8507CB894A}"/>
                </a:ext>
              </a:extLst>
            </p:cNvPr>
            <p:cNvSpPr txBox="1"/>
            <p:nvPr/>
          </p:nvSpPr>
          <p:spPr>
            <a:xfrm>
              <a:off x="5238061" y="869401"/>
              <a:ext cx="67037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2</a:t>
              </a:r>
              <a:r>
                <a:rPr lang="en-US" sz="1350" dirty="0">
                  <a:solidFill>
                    <a:srgbClr val="FF0000"/>
                  </a:solidFill>
                </a:rPr>
                <a:t>,NH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D71F302-D28D-374C-8AD1-D21B8B12982A}"/>
                </a:ext>
              </a:extLst>
            </p:cNvPr>
            <p:cNvCxnSpPr/>
            <p:nvPr/>
          </p:nvCxnSpPr>
          <p:spPr bwMode="auto">
            <a:xfrm>
              <a:off x="5005908" y="1970096"/>
              <a:ext cx="163627" cy="18906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E47953-7131-3140-885E-06E1EB28CDBB}"/>
                </a:ext>
              </a:extLst>
            </p:cNvPr>
            <p:cNvSpPr txBox="1"/>
            <p:nvPr/>
          </p:nvSpPr>
          <p:spPr>
            <a:xfrm>
              <a:off x="5124593" y="1889819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</a:t>
              </a:r>
              <a:r>
                <a:rPr lang="en-US" sz="2100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BC2F8C3-823B-AF4C-B8FA-BB0D6312E122}"/>
              </a:ext>
            </a:extLst>
          </p:cNvPr>
          <p:cNvSpPr txBox="1"/>
          <p:nvPr/>
        </p:nvSpPr>
        <p:spPr>
          <a:xfrm>
            <a:off x="164038" y="626776"/>
            <a:ext cx="4099137" cy="469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Australian Renewable Energy Hub – 26GW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Yara Pilbara – 5GW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Province </a:t>
            </a:r>
            <a:r>
              <a:rPr lang="en-US" sz="1600" dirty="0" err="1">
                <a:solidFill>
                  <a:srgbClr val="0070C0"/>
                </a:solidFill>
              </a:rPr>
              <a:t>HyEnergy</a:t>
            </a:r>
            <a:r>
              <a:rPr lang="en-US" sz="1600" dirty="0">
                <a:solidFill>
                  <a:srgbClr val="0070C0"/>
                </a:solidFill>
              </a:rPr>
              <a:t> – 8 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Murchison Renewable H</a:t>
            </a:r>
            <a:r>
              <a:rPr lang="en-US" sz="1600" baseline="-25000" dirty="0">
                <a:solidFill>
                  <a:srgbClr val="0070C0"/>
                </a:solidFill>
              </a:rPr>
              <a:t>2 </a:t>
            </a:r>
            <a:r>
              <a:rPr lang="en-US" sz="1600" dirty="0">
                <a:solidFill>
                  <a:srgbClr val="0070C0"/>
                </a:solidFill>
              </a:rPr>
              <a:t>– 5GW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Infinite Green Energy – 1GW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Western Green Energy Hub – 50GW</a:t>
            </a:r>
          </a:p>
          <a:p>
            <a:pPr>
              <a:lnSpc>
                <a:spcPct val="9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SA hydrogen export terminal – 0.25GW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Forrest Future Industries – 2GW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Stanwell – 3GW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Hydrogen Utility – 3GW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70C0"/>
                </a:solidFill>
              </a:rPr>
              <a:t>Sun Cable – 20GW (electricity)</a:t>
            </a:r>
          </a:p>
          <a:p>
            <a:pPr>
              <a:lnSpc>
                <a:spcPct val="9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endParaRPr lang="en-US" sz="1600" dirty="0">
              <a:solidFill>
                <a:srgbClr val="3F3FC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6D178F-5BAA-B844-9C78-E966E1906D53}"/>
              </a:ext>
            </a:extLst>
          </p:cNvPr>
          <p:cNvGrpSpPr/>
          <p:nvPr/>
        </p:nvGrpSpPr>
        <p:grpSpPr>
          <a:xfrm>
            <a:off x="3690061" y="1019777"/>
            <a:ext cx="902772" cy="1738449"/>
            <a:chOff x="3690061" y="1019777"/>
            <a:chExt cx="902772" cy="173844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C2F8E28-AD6E-744E-B3E0-1A75BAC1E864}"/>
                </a:ext>
              </a:extLst>
            </p:cNvPr>
            <p:cNvSpPr/>
            <p:nvPr/>
          </p:nvSpPr>
          <p:spPr bwMode="auto">
            <a:xfrm>
              <a:off x="4487325" y="2004842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6092D280-5FDC-FD48-92B6-9FFA64C73584}"/>
                </a:ext>
              </a:extLst>
            </p:cNvPr>
            <p:cNvSpPr/>
            <p:nvPr/>
          </p:nvSpPr>
          <p:spPr bwMode="auto">
            <a:xfrm>
              <a:off x="3690061" y="1334229"/>
              <a:ext cx="838649" cy="1423997"/>
            </a:xfrm>
            <a:prstGeom prst="arc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pitchFamily="-109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CBACA0B-DF44-F046-942A-603376C73312}"/>
                </a:ext>
              </a:extLst>
            </p:cNvPr>
            <p:cNvSpPr txBox="1"/>
            <p:nvPr/>
          </p:nvSpPr>
          <p:spPr>
            <a:xfrm>
              <a:off x="3859593" y="1019777"/>
              <a:ext cx="46198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NH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AAA4B0-0F26-C241-B762-41829413DEE2}"/>
              </a:ext>
            </a:extLst>
          </p:cNvPr>
          <p:cNvGrpSpPr/>
          <p:nvPr/>
        </p:nvGrpSpPr>
        <p:grpSpPr>
          <a:xfrm flipV="1">
            <a:off x="3570787" y="2139444"/>
            <a:ext cx="894613" cy="1423997"/>
            <a:chOff x="3561443" y="2034792"/>
            <a:chExt cx="894613" cy="142399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C4A1667-7DCB-9C45-81D7-A1CDA9B0D6EB}"/>
                </a:ext>
              </a:extLst>
            </p:cNvPr>
            <p:cNvSpPr/>
            <p:nvPr/>
          </p:nvSpPr>
          <p:spPr bwMode="auto">
            <a:xfrm>
              <a:off x="4350548" y="2755541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1D801939-7336-6A48-B258-110C7BE143DA}"/>
                </a:ext>
              </a:extLst>
            </p:cNvPr>
            <p:cNvSpPr/>
            <p:nvPr/>
          </p:nvSpPr>
          <p:spPr bwMode="auto">
            <a:xfrm>
              <a:off x="3561443" y="2034792"/>
              <a:ext cx="838649" cy="1423997"/>
            </a:xfrm>
            <a:prstGeom prst="arc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BEFF847-4E2A-1944-B7C6-E70094F23AD5}"/>
                </a:ext>
              </a:extLst>
            </p:cNvPr>
            <p:cNvSpPr txBox="1"/>
            <p:nvPr/>
          </p:nvSpPr>
          <p:spPr>
            <a:xfrm rot="10800000">
              <a:off x="3848219" y="2048543"/>
              <a:ext cx="34977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799E5C-0384-3D42-B5E6-A44B2741D43E}"/>
              </a:ext>
            </a:extLst>
          </p:cNvPr>
          <p:cNvGrpSpPr/>
          <p:nvPr/>
        </p:nvGrpSpPr>
        <p:grpSpPr>
          <a:xfrm flipV="1">
            <a:off x="3681659" y="2288681"/>
            <a:ext cx="864675" cy="1619178"/>
            <a:chOff x="3563064" y="1788289"/>
            <a:chExt cx="892992" cy="16705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79721A9-5279-A846-AABB-EC6562E43972}"/>
                </a:ext>
              </a:extLst>
            </p:cNvPr>
            <p:cNvSpPr/>
            <p:nvPr/>
          </p:nvSpPr>
          <p:spPr bwMode="auto">
            <a:xfrm>
              <a:off x="4350548" y="2755541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421F7DA5-3890-824B-9A18-CCC3E29F0805}"/>
                </a:ext>
              </a:extLst>
            </p:cNvPr>
            <p:cNvSpPr/>
            <p:nvPr/>
          </p:nvSpPr>
          <p:spPr bwMode="auto">
            <a:xfrm>
              <a:off x="3563064" y="2034792"/>
              <a:ext cx="838649" cy="1423997"/>
            </a:xfrm>
            <a:prstGeom prst="arc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EDD4C1-6B1C-DD48-BF0F-85DDF8260D2E}"/>
                </a:ext>
              </a:extLst>
            </p:cNvPr>
            <p:cNvSpPr txBox="1"/>
            <p:nvPr/>
          </p:nvSpPr>
          <p:spPr>
            <a:xfrm flipV="1">
              <a:off x="3720134" y="1788289"/>
              <a:ext cx="34977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78EF19-6057-0949-8FAA-57DF81FD1073}"/>
              </a:ext>
            </a:extLst>
          </p:cNvPr>
          <p:cNvGrpSpPr/>
          <p:nvPr/>
        </p:nvGrpSpPr>
        <p:grpSpPr>
          <a:xfrm>
            <a:off x="3361383" y="1388448"/>
            <a:ext cx="2465716" cy="2632313"/>
            <a:chOff x="3361383" y="1388448"/>
            <a:chExt cx="2465716" cy="2632313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729E153-239D-F549-B9FE-3890A75CBD79}"/>
                </a:ext>
              </a:extLst>
            </p:cNvPr>
            <p:cNvSpPr/>
            <p:nvPr/>
          </p:nvSpPr>
          <p:spPr bwMode="auto">
            <a:xfrm>
              <a:off x="5594539" y="3178637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8DD185FD-073B-0A4B-B578-DAE26C118DB0}"/>
                </a:ext>
              </a:extLst>
            </p:cNvPr>
            <p:cNvSpPr/>
            <p:nvPr/>
          </p:nvSpPr>
          <p:spPr bwMode="auto">
            <a:xfrm rot="12923431" flipH="1">
              <a:off x="3361383" y="1388448"/>
              <a:ext cx="2465716" cy="2501608"/>
            </a:xfrm>
            <a:prstGeom prst="arc">
              <a:avLst>
                <a:gd name="adj1" fmla="val 18792606"/>
                <a:gd name="adj2" fmla="val 0"/>
              </a:avLst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50EBE9B-8F2B-B64F-8CE7-BB030DC8A1CD}"/>
                </a:ext>
              </a:extLst>
            </p:cNvPr>
            <p:cNvSpPr txBox="1"/>
            <p:nvPr/>
          </p:nvSpPr>
          <p:spPr>
            <a:xfrm>
              <a:off x="4378407" y="3720679"/>
              <a:ext cx="46198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NH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AB14710-836E-7B4D-AA3D-A6A22C9DCDF9}"/>
              </a:ext>
            </a:extLst>
          </p:cNvPr>
          <p:cNvGrpSpPr/>
          <p:nvPr/>
        </p:nvGrpSpPr>
        <p:grpSpPr>
          <a:xfrm>
            <a:off x="8281947" y="1100504"/>
            <a:ext cx="2093398" cy="2858221"/>
            <a:chOff x="8040558" y="872084"/>
            <a:chExt cx="2614532" cy="285822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AF167E5-BD4D-484E-8EA3-90AEA108AFEA}"/>
                </a:ext>
              </a:extLst>
            </p:cNvPr>
            <p:cNvSpPr/>
            <p:nvPr/>
          </p:nvSpPr>
          <p:spPr bwMode="auto">
            <a:xfrm>
              <a:off x="8040558" y="2252807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01A1D8C2-7252-6241-A7B4-137976101E2E}"/>
                </a:ext>
              </a:extLst>
            </p:cNvPr>
            <p:cNvSpPr/>
            <p:nvPr/>
          </p:nvSpPr>
          <p:spPr bwMode="auto">
            <a:xfrm rot="166646" flipH="1">
              <a:off x="8108312" y="872084"/>
              <a:ext cx="2546778" cy="2858221"/>
            </a:xfrm>
            <a:prstGeom prst="arc">
              <a:avLst>
                <a:gd name="adj1" fmla="val 18792606"/>
                <a:gd name="adj2" fmla="val 0"/>
              </a:avLst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E1432D4-73CA-B545-B8C3-16D3DBF5C7D5}"/>
                </a:ext>
              </a:extLst>
            </p:cNvPr>
            <p:cNvSpPr txBox="1"/>
            <p:nvPr/>
          </p:nvSpPr>
          <p:spPr>
            <a:xfrm>
              <a:off x="8349906" y="1253940"/>
              <a:ext cx="34977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B178414-128E-1849-BBE9-33CAAC02B609}"/>
              </a:ext>
            </a:extLst>
          </p:cNvPr>
          <p:cNvGrpSpPr/>
          <p:nvPr/>
        </p:nvGrpSpPr>
        <p:grpSpPr>
          <a:xfrm>
            <a:off x="5438707" y="552446"/>
            <a:ext cx="902772" cy="1824858"/>
            <a:chOff x="5438707" y="552446"/>
            <a:chExt cx="902772" cy="182485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1C33E25-A007-414E-B334-CBF9BD31D5E8}"/>
                </a:ext>
              </a:extLst>
            </p:cNvPr>
            <p:cNvGrpSpPr/>
            <p:nvPr/>
          </p:nvGrpSpPr>
          <p:grpSpPr>
            <a:xfrm>
              <a:off x="5438707" y="783486"/>
              <a:ext cx="902772" cy="1593818"/>
              <a:chOff x="3690061" y="1334229"/>
              <a:chExt cx="902772" cy="1423997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3D26DD1-7191-E445-83F6-ACEC883F8690}"/>
                  </a:ext>
                </a:extLst>
              </p:cNvPr>
              <p:cNvSpPr/>
              <p:nvPr/>
            </p:nvSpPr>
            <p:spPr bwMode="auto">
              <a:xfrm>
                <a:off x="4487325" y="2004842"/>
                <a:ext cx="105508" cy="96776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latin typeface="Arial" pitchFamily="-109" charset="0"/>
                </a:endParaRPr>
              </a:p>
            </p:txBody>
          </p:sp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770AEFA2-13E9-504C-A805-30117F15EAE1}"/>
                  </a:ext>
                </a:extLst>
              </p:cNvPr>
              <p:cNvSpPr/>
              <p:nvPr/>
            </p:nvSpPr>
            <p:spPr bwMode="auto">
              <a:xfrm>
                <a:off x="3690061" y="1334229"/>
                <a:ext cx="838649" cy="1423997"/>
              </a:xfrm>
              <a:prstGeom prst="arc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-109" charset="0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C267E26-B54D-1C4E-AF07-189CEE0003CC}"/>
                </a:ext>
              </a:extLst>
            </p:cNvPr>
            <p:cNvSpPr txBox="1"/>
            <p:nvPr/>
          </p:nvSpPr>
          <p:spPr>
            <a:xfrm>
              <a:off x="5607493" y="552446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</a:t>
              </a:r>
              <a:r>
                <a:rPr lang="en-US" sz="2100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95E30CC-9056-8741-9B32-F2F005847D66}"/>
              </a:ext>
            </a:extLst>
          </p:cNvPr>
          <p:cNvGrpSpPr/>
          <p:nvPr/>
        </p:nvGrpSpPr>
        <p:grpSpPr>
          <a:xfrm>
            <a:off x="8192959" y="1024484"/>
            <a:ext cx="2614531" cy="2858221"/>
            <a:chOff x="8040559" y="872084"/>
            <a:chExt cx="2614531" cy="2858221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14A1431-7A7A-D94C-B4C8-0FC7A6812AFA}"/>
                </a:ext>
              </a:extLst>
            </p:cNvPr>
            <p:cNvSpPr/>
            <p:nvPr/>
          </p:nvSpPr>
          <p:spPr bwMode="auto">
            <a:xfrm>
              <a:off x="8040559" y="2252807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1B0DB4A0-1691-4247-8B7B-5CBC1605CB2F}"/>
                </a:ext>
              </a:extLst>
            </p:cNvPr>
            <p:cNvSpPr/>
            <p:nvPr/>
          </p:nvSpPr>
          <p:spPr bwMode="auto">
            <a:xfrm rot="166646" flipH="1">
              <a:off x="8108312" y="872084"/>
              <a:ext cx="2546778" cy="2858221"/>
            </a:xfrm>
            <a:prstGeom prst="arc">
              <a:avLst>
                <a:gd name="adj1" fmla="val 18792606"/>
                <a:gd name="adj2" fmla="val 0"/>
              </a:avLst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A8712BD-BDF1-A544-B79A-BE76EC215E90}"/>
                </a:ext>
              </a:extLst>
            </p:cNvPr>
            <p:cNvSpPr txBox="1"/>
            <p:nvPr/>
          </p:nvSpPr>
          <p:spPr>
            <a:xfrm>
              <a:off x="8436605" y="1049943"/>
              <a:ext cx="34977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6F4E7DA-DCA2-6945-A477-41274488099F}"/>
              </a:ext>
            </a:extLst>
          </p:cNvPr>
          <p:cNvGrpSpPr/>
          <p:nvPr/>
        </p:nvGrpSpPr>
        <p:grpSpPr>
          <a:xfrm>
            <a:off x="8101579" y="552446"/>
            <a:ext cx="2865044" cy="3639397"/>
            <a:chOff x="8040559" y="872084"/>
            <a:chExt cx="2614531" cy="2858221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7AEE8A3-CD28-9642-BC3D-252F3C40EF20}"/>
                </a:ext>
              </a:extLst>
            </p:cNvPr>
            <p:cNvSpPr/>
            <p:nvPr/>
          </p:nvSpPr>
          <p:spPr bwMode="auto">
            <a:xfrm>
              <a:off x="8040559" y="2252807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7D8BC69D-EFA7-A549-9343-0CFC3BEE70DF}"/>
                </a:ext>
              </a:extLst>
            </p:cNvPr>
            <p:cNvSpPr/>
            <p:nvPr/>
          </p:nvSpPr>
          <p:spPr bwMode="auto">
            <a:xfrm rot="166646" flipH="1">
              <a:off x="8108312" y="872084"/>
              <a:ext cx="2546778" cy="2858221"/>
            </a:xfrm>
            <a:prstGeom prst="arc">
              <a:avLst>
                <a:gd name="adj1" fmla="val 18792606"/>
                <a:gd name="adj2" fmla="val 0"/>
              </a:avLst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B715E1-4263-754A-AECB-038C7D4EBE53}"/>
                </a:ext>
              </a:extLst>
            </p:cNvPr>
            <p:cNvSpPr txBox="1"/>
            <p:nvPr/>
          </p:nvSpPr>
          <p:spPr>
            <a:xfrm>
              <a:off x="8362637" y="1191934"/>
              <a:ext cx="34977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4E5380-A6C8-F54D-ACB9-6588843413DF}"/>
              </a:ext>
            </a:extLst>
          </p:cNvPr>
          <p:cNvGrpSpPr/>
          <p:nvPr/>
        </p:nvGrpSpPr>
        <p:grpSpPr>
          <a:xfrm>
            <a:off x="3542400" y="1571734"/>
            <a:ext cx="902772" cy="1696884"/>
            <a:chOff x="3690061" y="1061342"/>
            <a:chExt cx="902772" cy="169688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767A24D-E49D-E84A-AA84-4A9A6FD3CEDC}"/>
                </a:ext>
              </a:extLst>
            </p:cNvPr>
            <p:cNvSpPr/>
            <p:nvPr/>
          </p:nvSpPr>
          <p:spPr bwMode="auto">
            <a:xfrm>
              <a:off x="4487325" y="2004842"/>
              <a:ext cx="105508" cy="96776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4F178C49-01F7-174A-9DA0-98EB9B6A1FB4}"/>
                </a:ext>
              </a:extLst>
            </p:cNvPr>
            <p:cNvSpPr/>
            <p:nvPr/>
          </p:nvSpPr>
          <p:spPr bwMode="auto">
            <a:xfrm>
              <a:off x="3690061" y="1334229"/>
              <a:ext cx="838649" cy="1423997"/>
            </a:xfrm>
            <a:prstGeom prst="arc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pitchFamily="-109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B5C8BCC-80F6-2A4A-A5F7-D3B984C393F8}"/>
                </a:ext>
              </a:extLst>
            </p:cNvPr>
            <p:cNvSpPr txBox="1"/>
            <p:nvPr/>
          </p:nvSpPr>
          <p:spPr>
            <a:xfrm>
              <a:off x="3992596" y="1061342"/>
              <a:ext cx="34977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43B622E-1069-F040-BE02-5DF13B7D07BD}"/>
              </a:ext>
            </a:extLst>
          </p:cNvPr>
          <p:cNvGrpSpPr/>
          <p:nvPr/>
        </p:nvGrpSpPr>
        <p:grpSpPr>
          <a:xfrm>
            <a:off x="4777752" y="1503351"/>
            <a:ext cx="2039149" cy="2883684"/>
            <a:chOff x="4777752" y="1503351"/>
            <a:chExt cx="2039149" cy="288368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4F580CB-60FD-A642-B2BB-B639762590DC}"/>
                </a:ext>
              </a:extLst>
            </p:cNvPr>
            <p:cNvSpPr/>
            <p:nvPr/>
          </p:nvSpPr>
          <p:spPr bwMode="auto">
            <a:xfrm rot="13852242" flipH="1">
              <a:off x="6591147" y="3440865"/>
              <a:ext cx="114151" cy="102564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Arial" pitchFamily="-109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FF5A8BC-C3D6-CE46-85E6-17C958C2FB01}"/>
                </a:ext>
              </a:extLst>
            </p:cNvPr>
            <p:cNvGrpSpPr/>
            <p:nvPr/>
          </p:nvGrpSpPr>
          <p:grpSpPr>
            <a:xfrm>
              <a:off x="4777752" y="1503351"/>
              <a:ext cx="2039149" cy="2883684"/>
              <a:chOff x="4777752" y="1503351"/>
              <a:chExt cx="2039149" cy="2883684"/>
            </a:xfrm>
          </p:grpSpPr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id="{826F7A3C-C52F-754F-BAF2-794B97F56A9C}"/>
                  </a:ext>
                </a:extLst>
              </p:cNvPr>
              <p:cNvSpPr/>
              <p:nvPr/>
            </p:nvSpPr>
            <p:spPr bwMode="auto">
              <a:xfrm rot="12933994" flipH="1">
                <a:off x="4777752" y="1503351"/>
                <a:ext cx="2039149" cy="2858221"/>
              </a:xfrm>
              <a:prstGeom prst="arc">
                <a:avLst>
                  <a:gd name="adj1" fmla="val 17919459"/>
                  <a:gd name="adj2" fmla="val 0"/>
                </a:avLst>
              </a:prstGeom>
              <a:noFill/>
              <a:ln w="25400" cap="flat" cmpd="sng" algn="ctr">
                <a:solidFill>
                  <a:srgbClr val="FF0000"/>
                </a:solidFill>
                <a:prstDash val="dash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dirty="0">
                  <a:latin typeface="Arial" pitchFamily="-109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CC0FC37-31D1-B347-A1D2-2A997BE26040}"/>
                  </a:ext>
                </a:extLst>
              </p:cNvPr>
              <p:cNvSpPr txBox="1"/>
              <p:nvPr/>
            </p:nvSpPr>
            <p:spPr>
              <a:xfrm>
                <a:off x="5352924" y="4086953"/>
                <a:ext cx="28005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srgbClr val="FF0000"/>
                    </a:solidFill>
                  </a:rPr>
                  <a:t>H</a:t>
                </a:r>
                <a:r>
                  <a:rPr lang="en-US" sz="1350" baseline="-25000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6147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D9297-3201-8C48-B4D7-00959451D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460000" cy="757239"/>
          </a:xfrm>
        </p:spPr>
        <p:txBody>
          <a:bodyPr/>
          <a:lstStyle/>
          <a:p>
            <a:r>
              <a:rPr lang="en-US" dirty="0"/>
              <a:t>Green Steel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1443E-70C9-224F-9354-3599F6561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066" y="880125"/>
            <a:ext cx="6162261" cy="38865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273B39-AC05-904E-90D7-064FF4159BFC}"/>
              </a:ext>
            </a:extLst>
          </p:cNvPr>
          <p:cNvSpPr txBox="1"/>
          <p:nvPr/>
        </p:nvSpPr>
        <p:spPr>
          <a:xfrm>
            <a:off x="805070" y="3737113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Hydrogen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6F3140-3414-2C47-AFB6-B926068131BB}"/>
              </a:ext>
            </a:extLst>
          </p:cNvPr>
          <p:cNvGrpSpPr/>
          <p:nvPr/>
        </p:nvGrpSpPr>
        <p:grpSpPr>
          <a:xfrm>
            <a:off x="3391231" y="510793"/>
            <a:ext cx="1882695" cy="2462995"/>
            <a:chOff x="3391231" y="510793"/>
            <a:chExt cx="1882695" cy="246299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C3D084-0AEE-614F-AE1D-B0464743E8F3}"/>
                </a:ext>
              </a:extLst>
            </p:cNvPr>
            <p:cNvSpPr/>
            <p:nvPr/>
          </p:nvSpPr>
          <p:spPr>
            <a:xfrm>
              <a:off x="3967701" y="2449002"/>
              <a:ext cx="500933" cy="524786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F527B2-24C2-8B40-BB3D-FBE511168E6A}"/>
                </a:ext>
              </a:extLst>
            </p:cNvPr>
            <p:cNvSpPr txBox="1"/>
            <p:nvPr/>
          </p:nvSpPr>
          <p:spPr>
            <a:xfrm>
              <a:off x="3391231" y="510793"/>
              <a:ext cx="1882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Australian exports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76E95CB-8082-BD41-966D-0B7429AD0D81}"/>
                </a:ext>
              </a:extLst>
            </p:cNvPr>
            <p:cNvCxnSpPr/>
            <p:nvPr/>
          </p:nvCxnSpPr>
          <p:spPr>
            <a:xfrm>
              <a:off x="4218167" y="880125"/>
              <a:ext cx="0" cy="14853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68091CA-FD65-884A-8DDE-1CE510930E96}"/>
              </a:ext>
            </a:extLst>
          </p:cNvPr>
          <p:cNvSpPr/>
          <p:nvPr/>
        </p:nvSpPr>
        <p:spPr>
          <a:xfrm>
            <a:off x="805070" y="3686324"/>
            <a:ext cx="1009368" cy="51704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D0048FB-AD6F-EF47-9C60-CA22C133A104}"/>
              </a:ext>
            </a:extLst>
          </p:cNvPr>
          <p:cNvSpPr/>
          <p:nvPr/>
        </p:nvSpPr>
        <p:spPr>
          <a:xfrm>
            <a:off x="829005" y="2729629"/>
            <a:ext cx="938337" cy="48831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Renewables</a:t>
            </a: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A4892DCA-097A-814F-A89B-31FEE2E8557B}"/>
              </a:ext>
            </a:extLst>
          </p:cNvPr>
          <p:cNvSpPr/>
          <p:nvPr/>
        </p:nvSpPr>
        <p:spPr>
          <a:xfrm>
            <a:off x="1199293" y="3366558"/>
            <a:ext cx="153203" cy="157982"/>
          </a:xfrm>
          <a:prstGeom prst="plus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3000" y="4948296"/>
            <a:ext cx="4630824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825" dirty="0">
                <a:solidFill>
                  <a:schemeClr val="bg1"/>
                </a:solidFill>
              </a:rPr>
              <a:t>IEA, World Energy Outlook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0189C7-8181-E470-AA3F-764FE0D2A8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582" y="106676"/>
            <a:ext cx="6885490" cy="403785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1F8078-A740-C642-02E7-2844443C6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563" y="4221734"/>
            <a:ext cx="7886700" cy="649363"/>
          </a:xfrm>
        </p:spPr>
        <p:txBody>
          <a:bodyPr>
            <a:noAutofit/>
          </a:bodyPr>
          <a:lstStyle/>
          <a:p>
            <a:r>
              <a:rPr lang="en-AU" sz="1800" dirty="0"/>
              <a:t>Solar projected to reduce emissions by 3Gt CO2 by 2030, approximately equal to emissions from all the cars on the road today</a:t>
            </a:r>
          </a:p>
          <a:p>
            <a:r>
              <a:rPr lang="en-AU" sz="1800" dirty="0"/>
              <a:t>Wind will reduce emissions by 2Gt, EVs by around 1Gt.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F4E8C825-0633-EED0-FE87-2BEF5D3EDDAD}"/>
              </a:ext>
            </a:extLst>
          </p:cNvPr>
          <p:cNvSpPr txBox="1">
            <a:spLocks/>
          </p:cNvSpPr>
          <p:nvPr/>
        </p:nvSpPr>
        <p:spPr>
          <a:xfrm>
            <a:off x="522977" y="106676"/>
            <a:ext cx="7886700" cy="6493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sz="2100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DA48505F-9CE8-EAB3-672B-FC4B13BA801F}"/>
              </a:ext>
            </a:extLst>
          </p:cNvPr>
          <p:cNvSpPr txBox="1">
            <a:spLocks/>
          </p:cNvSpPr>
          <p:nvPr/>
        </p:nvSpPr>
        <p:spPr>
          <a:xfrm>
            <a:off x="6934559" y="3823124"/>
            <a:ext cx="7886700" cy="6493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050" dirty="0"/>
              <a:t>IEA Net-zero roadmap 2023</a:t>
            </a:r>
          </a:p>
        </p:txBody>
      </p:sp>
    </p:spTree>
    <p:extLst>
      <p:ext uri="{BB962C8B-B14F-4D97-AF65-F5344CB8AC3E}">
        <p14:creationId xmlns:p14="http://schemas.microsoft.com/office/powerpoint/2010/main" val="2781074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F0600-1520-782A-22E3-9D9182B70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ED7A9F-C44E-C91E-D02E-C412FB2C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04646"/>
            <a:ext cx="8460000" cy="757239"/>
          </a:xfrm>
        </p:spPr>
        <p:txBody>
          <a:bodyPr>
            <a:noAutofit/>
          </a:bodyPr>
          <a:lstStyle/>
          <a:p>
            <a:r>
              <a:rPr lang="en-US" dirty="0"/>
              <a:t>Myth 1:  Renewables can’t meet demand and keep the grid stable 24/7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Myth 2:  Renewables take up too much land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Myth 3:  Renewables are too expensive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Myth 4:  Renewables can’t replace our energy exports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FD18CA-48DE-3AB5-B166-D578D43C6C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ANU Grand Challenge:  Zero-Carbon Energy for the Asia-Pacific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42022-5662-920E-35EF-6609F27334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784721-0B13-884D-88B2-833A6DD8AA9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5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1ED5C-870B-438E-E274-3032B220F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A144B2-286A-BF12-F6A5-91DF2BD87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008" y="1162253"/>
            <a:ext cx="6751782" cy="757239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Myth 1:  Renewables can’t meet demand and keep the grid stable 24/7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9AFFDB-C3F1-9DA5-5490-B8D15EE63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ANU Grand Challenge:  Zero-Carbon Energy for the Asia-Pacific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2E01A-DA18-9F31-12B2-9B8E4C98C2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784721-0B13-884D-88B2-833A6DD8AA9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14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D872-0E59-476F-B7BF-B633B5A95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Continually growing solar deployment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B02A2-9DBD-4702-A4BB-FAED153F2145}"/>
              </a:ext>
            </a:extLst>
          </p:cNvPr>
          <p:cNvSpPr txBox="1"/>
          <p:nvPr/>
        </p:nvSpPr>
        <p:spPr>
          <a:xfrm>
            <a:off x="2054318" y="4020978"/>
            <a:ext cx="576571" cy="507831"/>
          </a:xfrm>
          <a:prstGeom prst="rect">
            <a:avLst/>
          </a:prstGeom>
          <a:solidFill>
            <a:schemeClr val="bg1"/>
          </a:solidFill>
          <a:ln w="28575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350" dirty="0">
                <a:solidFill>
                  <a:srgbClr val="000000"/>
                </a:solidFill>
                <a:latin typeface="Arial" charset="0"/>
              </a:rPr>
              <a:t>1 GW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8C8CE8-79D9-4101-9479-2EE1484EF77A}"/>
              </a:ext>
            </a:extLst>
          </p:cNvPr>
          <p:cNvSpPr txBox="1"/>
          <p:nvPr/>
        </p:nvSpPr>
        <p:spPr>
          <a:xfrm>
            <a:off x="6560821" y="1872604"/>
            <a:ext cx="776246" cy="507831"/>
          </a:xfrm>
          <a:prstGeom prst="rect">
            <a:avLst/>
          </a:prstGeom>
          <a:solidFill>
            <a:schemeClr val="bg1"/>
          </a:solidFill>
          <a:ln w="28575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350" dirty="0">
                <a:solidFill>
                  <a:srgbClr val="000000"/>
                </a:solidFill>
                <a:latin typeface="Arial" charset="0"/>
              </a:rPr>
              <a:t>760 GW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B3312-48CC-F777-143E-A618D718BD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63" y="1314450"/>
            <a:ext cx="6439168" cy="3540533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D0EB3EE4-EF6D-7C4A-A210-1E602C761E63}"/>
              </a:ext>
            </a:extLst>
          </p:cNvPr>
          <p:cNvSpPr/>
          <p:nvPr/>
        </p:nvSpPr>
        <p:spPr bwMode="auto">
          <a:xfrm rot="1705315">
            <a:off x="7747527" y="1102643"/>
            <a:ext cx="171733" cy="79731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41B62-EB2B-0D6C-78B1-2283715D7AA0}"/>
              </a:ext>
            </a:extLst>
          </p:cNvPr>
          <p:cNvSpPr txBox="1"/>
          <p:nvPr/>
        </p:nvSpPr>
        <p:spPr>
          <a:xfrm>
            <a:off x="8001000" y="876878"/>
            <a:ext cx="1028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350" b="1" dirty="0">
                <a:solidFill>
                  <a:srgbClr val="000000"/>
                </a:solidFill>
                <a:latin typeface="Arial" charset="0"/>
              </a:rPr>
              <a:t>1 terawatt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F270D5-5D70-AABF-1D6E-831517848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012" y="2025799"/>
            <a:ext cx="4057651" cy="3623072"/>
          </a:xfrm>
        </p:spPr>
        <p:txBody>
          <a:bodyPr/>
          <a:lstStyle/>
          <a:p>
            <a:r>
              <a:rPr lang="en-US" sz="1350" dirty="0"/>
              <a:t>&gt;900 </a:t>
            </a:r>
            <a:r>
              <a:rPr lang="en-US" sz="1350" dirty="0" err="1"/>
              <a:t>GW</a:t>
            </a:r>
            <a:r>
              <a:rPr lang="en-US" sz="1350" baseline="-25000" dirty="0" err="1"/>
              <a:t>p</a:t>
            </a:r>
            <a:r>
              <a:rPr lang="en-US" sz="1350" dirty="0"/>
              <a:t> by 2021</a:t>
            </a:r>
            <a:endParaRPr lang="en-AU" sz="1350" dirty="0"/>
          </a:p>
          <a:p>
            <a:r>
              <a:rPr lang="en-US" sz="1350" dirty="0"/>
              <a:t>Compared to 40 </a:t>
            </a:r>
            <a:r>
              <a:rPr lang="en-US" sz="1350" dirty="0" err="1"/>
              <a:t>GW</a:t>
            </a:r>
            <a:r>
              <a:rPr lang="en-US" sz="1350" baseline="-25000" dirty="0" err="1"/>
              <a:t>p</a:t>
            </a:r>
            <a:r>
              <a:rPr lang="en-US" sz="1350" dirty="0"/>
              <a:t> in 2010</a:t>
            </a:r>
            <a:endParaRPr lang="en-AU" sz="1350" dirty="0"/>
          </a:p>
          <a:p>
            <a:r>
              <a:rPr lang="en-AU" sz="1350" dirty="0">
                <a:solidFill>
                  <a:srgbClr val="FF0000"/>
                </a:solidFill>
              </a:rPr>
              <a:t>Factor of 17 increase in 10 years (average yearly growth rate of 33%)</a:t>
            </a:r>
          </a:p>
        </p:txBody>
      </p:sp>
    </p:spTree>
    <p:extLst>
      <p:ext uri="{BB962C8B-B14F-4D97-AF65-F5344CB8AC3E}">
        <p14:creationId xmlns:p14="http://schemas.microsoft.com/office/powerpoint/2010/main" val="1566284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A1B1C9-B291-20C7-29E9-B81B2C53E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B6A893-59A8-4411-B258-284DE5EA41D4}" type="slidenum">
              <a:rPr lang="en-US">
                <a:solidFill>
                  <a:srgbClr val="000000"/>
                </a:solidFill>
                <a:latin typeface="Arial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57BB0A0-15E6-3E8B-81FC-9D28E38D9E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" y="514350"/>
            <a:ext cx="5818478" cy="4169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C6305F-5E26-B50A-2FE1-9ECFF6A48342}"/>
              </a:ext>
            </a:extLst>
          </p:cNvPr>
          <p:cNvSpPr txBox="1"/>
          <p:nvPr/>
        </p:nvSpPr>
        <p:spPr>
          <a:xfrm>
            <a:off x="6431825" y="502605"/>
            <a:ext cx="24574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50-70% of global electricity demand by 2050 requires 25% growth rate to continue, and then decrease to replacement rate.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Requires annual installations globally to increase from 0.3TW to 3TW.</a:t>
            </a:r>
            <a:endParaRPr lang="en-AU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7B7895-DABB-409C-D3AA-06070DEFFF0F}"/>
              </a:ext>
            </a:extLst>
          </p:cNvPr>
          <p:cNvSpPr txBox="1"/>
          <p:nvPr/>
        </p:nvSpPr>
        <p:spPr>
          <a:xfrm>
            <a:off x="6431825" y="4535774"/>
            <a:ext cx="25717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50" dirty="0" err="1">
                <a:solidFill>
                  <a:srgbClr val="000000"/>
                </a:solidFill>
                <a:latin typeface="Arial" charset="0"/>
              </a:rPr>
              <a:t>Haegel</a:t>
            </a:r>
            <a:r>
              <a:rPr lang="en-US" sz="1350" dirty="0">
                <a:solidFill>
                  <a:srgbClr val="000000"/>
                </a:solidFill>
                <a:latin typeface="Arial" charset="0"/>
              </a:rPr>
              <a:t> et al., Science 2023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350" u="sng" dirty="0">
                <a:solidFill>
                  <a:srgbClr val="595959"/>
                </a:solidFill>
                <a:latin typeface="roboto" panose="02000000000000000000" pitchFamily="2" charset="0"/>
                <a:hlinkClick r:id="rId4"/>
              </a:rPr>
              <a:t>DOI: 10.1126/science.adf6957</a:t>
            </a:r>
            <a:endParaRPr lang="en-AU" sz="13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617DD-A7D1-9BB7-C23B-61C19F7BCFFB}"/>
              </a:ext>
            </a:extLst>
          </p:cNvPr>
          <p:cNvSpPr txBox="1"/>
          <p:nvPr/>
        </p:nvSpPr>
        <p:spPr>
          <a:xfrm>
            <a:off x="1503345" y="43743"/>
            <a:ext cx="5437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100" dirty="0"/>
              <a:t>Global required new capacity</a:t>
            </a:r>
          </a:p>
        </p:txBody>
      </p:sp>
    </p:spTree>
    <p:extLst>
      <p:ext uri="{BB962C8B-B14F-4D97-AF65-F5344CB8AC3E}">
        <p14:creationId xmlns:p14="http://schemas.microsoft.com/office/powerpoint/2010/main" val="22241206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4|1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4|1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4|15.6"/>
</p:tagLst>
</file>

<file path=ppt/theme/theme1.xml><?xml version="1.0" encoding="utf-8"?>
<a:theme xmlns:a="http://schemas.openxmlformats.org/drawingml/2006/main" name="ANU Light">
  <a:themeElements>
    <a:clrScheme name="ANU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BE830E"/>
      </a:accent1>
      <a:accent2>
        <a:srgbClr val="DFC187"/>
      </a:accent2>
      <a:accent3>
        <a:srgbClr val="F5EDDE"/>
      </a:accent3>
      <a:accent4>
        <a:srgbClr val="BE4E0E"/>
      </a:accent4>
      <a:accent5>
        <a:srgbClr val="CB7352"/>
      </a:accent5>
      <a:accent6>
        <a:srgbClr val="F2DCD4"/>
      </a:accent6>
      <a:hlink>
        <a:srgbClr val="BE830E"/>
      </a:hlink>
      <a:folHlink>
        <a:srgbClr val="BE4E0E"/>
      </a:folHlink>
    </a:clrScheme>
    <a:fontScheme name="ANU">
      <a:majorFont>
        <a:latin typeface="Public Sans"/>
        <a:ea typeface=""/>
        <a:cs typeface=""/>
      </a:majorFont>
      <a:minorFont>
        <a:latin typeface="Public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U_Powerpoint_Light Template" id="{D99906FE-9F2B-45D4-8830-54F86D241B58}" vid="{5CEA204D-4756-4433-AC63-B5379A3BFA70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2999C8AA975440B26EB02DF598A5EC" ma:contentTypeVersion="16" ma:contentTypeDescription="Create a new document." ma:contentTypeScope="" ma:versionID="1eb45bb397e277b62a2459a11ff4a94c">
  <xsd:schema xmlns:xsd="http://www.w3.org/2001/XMLSchema" xmlns:xs="http://www.w3.org/2001/XMLSchema" xmlns:p="http://schemas.microsoft.com/office/2006/metadata/properties" xmlns:ns3="2069ed3a-867d-45e7-af47-9b45087b043c" xmlns:ns4="bedb6418-b423-4307-999a-7dc948714d01" targetNamespace="http://schemas.microsoft.com/office/2006/metadata/properties" ma:root="true" ma:fieldsID="598e97a88a6d91087596287fd6536be3" ns3:_="" ns4:_="">
    <xsd:import namespace="2069ed3a-867d-45e7-af47-9b45087b043c"/>
    <xsd:import namespace="bedb6418-b423-4307-999a-7dc948714d0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69ed3a-867d-45e7-af47-9b45087b04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db6418-b423-4307-999a-7dc948714d0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069ed3a-867d-45e7-af47-9b45087b043c" xsi:nil="true"/>
  </documentManagement>
</p:properties>
</file>

<file path=customXml/itemProps1.xml><?xml version="1.0" encoding="utf-8"?>
<ds:datastoreItem xmlns:ds="http://schemas.openxmlformats.org/officeDocument/2006/customXml" ds:itemID="{D242CD11-9905-45C0-AA8E-EE5B79DEFB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C9BC49-65C7-4352-9582-1F4DE7E740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69ed3a-867d-45e7-af47-9b45087b043c"/>
    <ds:schemaRef ds:uri="bedb6418-b423-4307-999a-7dc948714d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55D042-D8B3-4BE3-86DE-6019F96E2850}">
  <ds:schemaRefs>
    <ds:schemaRef ds:uri="http://purl.org/dc/terms/"/>
    <ds:schemaRef ds:uri="bedb6418-b423-4307-999a-7dc948714d01"/>
    <ds:schemaRef ds:uri="2069ed3a-867d-45e7-af47-9b45087b043c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ANU Light</Template>
  <TotalTime>6231</TotalTime>
  <Words>1573</Words>
  <Application>Microsoft Macintosh PowerPoint</Application>
  <PresentationFormat>On-screen Show (16:9)</PresentationFormat>
  <Paragraphs>289</Paragraphs>
  <Slides>41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8" baseType="lpstr">
      <vt:lpstr>DengXian</vt:lpstr>
      <vt:lpstr>MS PGothic</vt:lpstr>
      <vt:lpstr>-apple-system</vt:lpstr>
      <vt:lpstr>Arial</vt:lpstr>
      <vt:lpstr>Calibri</vt:lpstr>
      <vt:lpstr>Graphik</vt:lpstr>
      <vt:lpstr>Public Sans</vt:lpstr>
      <vt:lpstr>Public Sans Light</vt:lpstr>
      <vt:lpstr>Roboto</vt:lpstr>
      <vt:lpstr>Roboto</vt:lpstr>
      <vt:lpstr>Sofia Pro Light</vt:lpstr>
      <vt:lpstr>Sommet bold</vt:lpstr>
      <vt:lpstr>Times</vt:lpstr>
      <vt:lpstr>Times New Roman</vt:lpstr>
      <vt:lpstr>ANU Light</vt:lpstr>
      <vt:lpstr>Default Design</vt:lpstr>
      <vt:lpstr>3_Default Design</vt:lpstr>
      <vt:lpstr>PowerPoint Presentation</vt:lpstr>
      <vt:lpstr>International Energy Agency report, May 2021 </vt:lpstr>
      <vt:lpstr>PowerPoint Presentation</vt:lpstr>
      <vt:lpstr>PowerPoint Presentation</vt:lpstr>
      <vt:lpstr>PowerPoint Presentation</vt:lpstr>
      <vt:lpstr>Myth 1:  Renewables can’t meet demand and keep the grid stable 24/7  Myth 2:  Renewables take up too much land  Myth 3:  Renewables are too expensive  Myth 4:  Renewables can’t replace our energy exports  </vt:lpstr>
      <vt:lpstr>Myth 1:  Renewables can’t meet demand and keep the grid stable 24/7</vt:lpstr>
      <vt:lpstr>Continually growing solar deployment</vt:lpstr>
      <vt:lpstr>PowerPoint Presentation</vt:lpstr>
      <vt:lpstr>Reliability</vt:lpstr>
      <vt:lpstr>PowerPoint Presentation</vt:lpstr>
      <vt:lpstr>What about storage?  Power vs energy</vt:lpstr>
      <vt:lpstr>PowerPoint Presentation</vt:lpstr>
      <vt:lpstr>PowerPoint Presentation</vt:lpstr>
      <vt:lpstr>Global pumped hydro atlas</vt:lpstr>
      <vt:lpstr>Battery storage</vt:lpstr>
      <vt:lpstr>PowerPoint Presentation</vt:lpstr>
      <vt:lpstr>PowerPoint Presentation</vt:lpstr>
      <vt:lpstr>Myth 2:  Renewables take up too much land</vt:lpstr>
      <vt:lpstr>PowerPoint Presentation</vt:lpstr>
      <vt:lpstr>PowerPoint Presentation</vt:lpstr>
      <vt:lpstr>PowerPoint Presentation</vt:lpstr>
      <vt:lpstr>PowerPoint Presentation</vt:lpstr>
      <vt:lpstr>Myth 3:  Renewables are too expensive</vt:lpstr>
      <vt:lpstr>Learning rates</vt:lpstr>
      <vt:lpstr>Technology learning rates:  solar PV</vt:lpstr>
      <vt:lpstr>Learning rates for various technologies</vt:lpstr>
      <vt:lpstr>Levelised cost of electricity (LCOE)</vt:lpstr>
      <vt:lpstr>Australia:  solar and wind now cheaper than coal  </vt:lpstr>
      <vt:lpstr>How high can renewables go?  </vt:lpstr>
      <vt:lpstr>PowerPoint Presentation</vt:lpstr>
      <vt:lpstr>Myth 4:  Renewables can’t replace our energy exports  </vt:lpstr>
      <vt:lpstr>PowerPoint Presentation</vt:lpstr>
      <vt:lpstr>PowerPoint Presentation</vt:lpstr>
      <vt:lpstr>PowerPoint Presentation</vt:lpstr>
      <vt:lpstr>PowerPoint Presentation</vt:lpstr>
      <vt:lpstr>Australia’s solar  resource</vt:lpstr>
      <vt:lpstr>PowerPoint Presentation</vt:lpstr>
      <vt:lpstr>PowerPoint Presentation</vt:lpstr>
      <vt:lpstr>Proposed H2 + e- export projects &gt;120GW new RE</vt:lpstr>
      <vt:lpstr>Green Steel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Baldwin</dc:creator>
  <cp:lastModifiedBy>Luke Schofield</cp:lastModifiedBy>
  <cp:revision>191</cp:revision>
  <dcterms:created xsi:type="dcterms:W3CDTF">2021-07-15T04:48:05Z</dcterms:created>
  <dcterms:modified xsi:type="dcterms:W3CDTF">2024-02-23T03:25:30Z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0x010100522999C8AA975440B26EB02DF598A5EC</vt:lpwstr>
  </property>
</Properties>
</file>